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97" r:id="rId3"/>
    <p:sldId id="256" r:id="rId4"/>
    <p:sldId id="309" r:id="rId5"/>
    <p:sldId id="261" r:id="rId6"/>
    <p:sldId id="262" r:id="rId7"/>
    <p:sldId id="263" r:id="rId8"/>
    <p:sldId id="295" r:id="rId9"/>
    <p:sldId id="264" r:id="rId10"/>
    <p:sldId id="265" r:id="rId11"/>
    <p:sldId id="266" r:id="rId12"/>
    <p:sldId id="267" r:id="rId13"/>
    <p:sldId id="269" r:id="rId14"/>
    <p:sldId id="270" r:id="rId15"/>
    <p:sldId id="306" r:id="rId16"/>
    <p:sldId id="307" r:id="rId17"/>
    <p:sldId id="308" r:id="rId18"/>
    <p:sldId id="300" r:id="rId19"/>
    <p:sldId id="272" r:id="rId20"/>
    <p:sldId id="278" r:id="rId21"/>
    <p:sldId id="284" r:id="rId22"/>
    <p:sldId id="273" r:id="rId23"/>
    <p:sldId id="279" r:id="rId24"/>
    <p:sldId id="274" r:id="rId25"/>
    <p:sldId id="275" r:id="rId26"/>
    <p:sldId id="276" r:id="rId27"/>
    <p:sldId id="277" r:id="rId28"/>
    <p:sldId id="280" r:id="rId29"/>
    <p:sldId id="281" r:id="rId30"/>
    <p:sldId id="282" r:id="rId31"/>
    <p:sldId id="285" r:id="rId32"/>
    <p:sldId id="301" r:id="rId33"/>
    <p:sldId id="286" r:id="rId34"/>
    <p:sldId id="302" r:id="rId35"/>
    <p:sldId id="287" r:id="rId36"/>
    <p:sldId id="288" r:id="rId37"/>
    <p:sldId id="289" r:id="rId38"/>
    <p:sldId id="305" r:id="rId39"/>
    <p:sldId id="298" r:id="rId40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3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>
        <p:scale>
          <a:sx n="75" d="100"/>
          <a:sy n="75" d="100"/>
        </p:scale>
        <p:origin x="3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E950-0552-4241-9118-2B10F60F5014}" type="datetimeFigureOut">
              <a:rPr lang="fa-IR" smtClean="0"/>
              <a:t>05/06/1442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E4C2-125E-49F5-9069-40FF275C280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504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E950-0552-4241-9118-2B10F60F5014}" type="datetimeFigureOut">
              <a:rPr lang="fa-IR" smtClean="0"/>
              <a:t>05/06/1442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E4C2-125E-49F5-9069-40FF275C280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129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E950-0552-4241-9118-2B10F60F5014}" type="datetimeFigureOut">
              <a:rPr lang="fa-IR" smtClean="0"/>
              <a:t>05/06/1442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E4C2-125E-49F5-9069-40FF275C280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366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E950-0552-4241-9118-2B10F60F5014}" type="datetimeFigureOut">
              <a:rPr lang="fa-IR" smtClean="0"/>
              <a:t>05/06/1442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E4C2-125E-49F5-9069-40FF275C280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646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E950-0552-4241-9118-2B10F60F5014}" type="datetimeFigureOut">
              <a:rPr lang="fa-IR" smtClean="0"/>
              <a:t>05/06/1442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E4C2-125E-49F5-9069-40FF275C280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221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E950-0552-4241-9118-2B10F60F5014}" type="datetimeFigureOut">
              <a:rPr lang="fa-IR" smtClean="0"/>
              <a:t>05/06/1442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E4C2-125E-49F5-9069-40FF275C280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727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E950-0552-4241-9118-2B10F60F5014}" type="datetimeFigureOut">
              <a:rPr lang="fa-IR" smtClean="0"/>
              <a:t>05/06/1442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E4C2-125E-49F5-9069-40FF275C280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321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E950-0552-4241-9118-2B10F60F5014}" type="datetimeFigureOut">
              <a:rPr lang="fa-IR" smtClean="0"/>
              <a:t>05/06/1442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E4C2-125E-49F5-9069-40FF275C280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825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E950-0552-4241-9118-2B10F60F5014}" type="datetimeFigureOut">
              <a:rPr lang="fa-IR" smtClean="0"/>
              <a:t>05/06/1442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E4C2-125E-49F5-9069-40FF275C280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075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E950-0552-4241-9118-2B10F60F5014}" type="datetimeFigureOut">
              <a:rPr lang="fa-IR" smtClean="0"/>
              <a:t>05/06/1442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E4C2-125E-49F5-9069-40FF275C280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633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E950-0552-4241-9118-2B10F60F5014}" type="datetimeFigureOut">
              <a:rPr lang="fa-IR" smtClean="0"/>
              <a:t>05/06/1442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E4C2-125E-49F5-9069-40FF275C280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982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500">
              <a:srgbClr val="07071B"/>
            </a:gs>
            <a:gs pos="75000">
              <a:srgbClr val="06062D"/>
            </a:gs>
            <a:gs pos="100000">
              <a:srgbClr val="040451"/>
            </a:gs>
            <a:gs pos="0">
              <a:srgbClr val="000099"/>
            </a:gs>
            <a:gs pos="0">
              <a:srgbClr val="000066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E950-0552-4241-9118-2B10F60F5014}" type="datetimeFigureOut">
              <a:rPr lang="fa-IR" smtClean="0"/>
              <a:t>05/06/1442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CE4C2-125E-49F5-9069-40FF275C280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62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Tabriz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126"/>
            <a:ext cx="12461966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1018" y="589428"/>
            <a:ext cx="10342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</a:rPr>
              <a:t>How to Stage ? Ovarian</a:t>
            </a:r>
            <a:r>
              <a:rPr lang="en-US" sz="4800" b="1" dirty="0">
                <a:solidFill>
                  <a:srgbClr val="FF0000"/>
                </a:solidFill>
              </a:rPr>
              <a:t>, Fallopian Tube, and Peritoneal </a:t>
            </a:r>
            <a:r>
              <a:rPr lang="en-US" sz="4800" b="1" dirty="0" smtClean="0">
                <a:solidFill>
                  <a:srgbClr val="FF0000"/>
                </a:solidFill>
              </a:rPr>
              <a:t>Cancer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0880" y="254718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Jafari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Shobeiri</a:t>
            </a:r>
            <a:r>
              <a:rPr lang="en-US" sz="2800" b="1" dirty="0">
                <a:solidFill>
                  <a:schemeClr val="bg1"/>
                </a:solidFill>
              </a:rPr>
              <a:t>  M.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Alzahra</a:t>
            </a:r>
            <a:r>
              <a:rPr lang="en-US" sz="2800" b="1" dirty="0">
                <a:solidFill>
                  <a:schemeClr val="bg1"/>
                </a:solidFill>
              </a:rPr>
              <a:t> Hospital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Tabriz University of Medical Sciences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Tabriz,2020</a:t>
            </a:r>
          </a:p>
        </p:txBody>
      </p:sp>
    </p:spTree>
    <p:extLst>
      <p:ext uri="{BB962C8B-B14F-4D97-AF65-F5344CB8AC3E}">
        <p14:creationId xmlns:p14="http://schemas.microsoft.com/office/powerpoint/2010/main" val="41471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736981"/>
            <a:ext cx="9702800" cy="51939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Mutations </a:t>
            </a:r>
            <a:r>
              <a:rPr lang="en-US" sz="3600" dirty="0">
                <a:solidFill>
                  <a:schemeClr val="bg1"/>
                </a:solidFill>
              </a:rPr>
              <a:t>are inherited </a:t>
            </a:r>
            <a:r>
              <a:rPr lang="en-US" sz="3600" dirty="0" smtClean="0">
                <a:solidFill>
                  <a:schemeClr val="bg1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autosomal dominant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 </a:t>
            </a:r>
            <a:r>
              <a:rPr lang="en-US" sz="3600" dirty="0">
                <a:solidFill>
                  <a:schemeClr val="bg1"/>
                </a:solidFill>
              </a:rPr>
              <a:t>full pedigree analysis </a:t>
            </a:r>
            <a:r>
              <a:rPr lang="en-US" sz="3600" dirty="0" smtClean="0">
                <a:solidFill>
                  <a:srgbClr val="FFFF00"/>
                </a:solidFill>
              </a:rPr>
              <a:t>(maternal </a:t>
            </a:r>
            <a:r>
              <a:rPr lang="en-US" sz="3600" dirty="0">
                <a:solidFill>
                  <a:srgbClr val="FFFF00"/>
                </a:solidFill>
              </a:rPr>
              <a:t>and </a:t>
            </a:r>
            <a:r>
              <a:rPr lang="en-US" sz="3600" dirty="0" smtClean="0">
                <a:solidFill>
                  <a:srgbClr val="FFFF00"/>
                </a:solidFill>
              </a:rPr>
              <a:t>paternal)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is essential when taking a family history. 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All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chemeClr val="bg1"/>
                </a:solidFill>
              </a:rPr>
              <a:t>women with </a:t>
            </a:r>
            <a:r>
              <a:rPr lang="en-US" sz="3600" dirty="0">
                <a:solidFill>
                  <a:srgbClr val="FFFF00"/>
                </a:solidFill>
              </a:rPr>
              <a:t>high-grade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invasive ovarian cancers should be offered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genetic testing</a:t>
            </a:r>
            <a:r>
              <a:rPr lang="en-US" sz="3600" dirty="0">
                <a:solidFill>
                  <a:schemeClr val="bg1"/>
                </a:solidFill>
              </a:rPr>
              <a:t>, even if they </a:t>
            </a:r>
            <a:r>
              <a:rPr lang="en-US" sz="3600" dirty="0">
                <a:solidFill>
                  <a:srgbClr val="FFFF00"/>
                </a:solidFill>
              </a:rPr>
              <a:t>do not have </a:t>
            </a:r>
            <a:r>
              <a:rPr lang="en-US" sz="3600" dirty="0">
                <a:solidFill>
                  <a:schemeClr val="bg1"/>
                </a:solidFill>
              </a:rPr>
              <a:t>a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family history </a:t>
            </a:r>
            <a:r>
              <a:rPr lang="en-US" sz="3600" dirty="0">
                <a:solidFill>
                  <a:schemeClr val="bg1"/>
                </a:solidFill>
              </a:rPr>
              <a:t>of </a:t>
            </a:r>
            <a:r>
              <a:rPr lang="en-US" sz="3600" dirty="0">
                <a:solidFill>
                  <a:srgbClr val="FFFF00"/>
                </a:solidFill>
              </a:rPr>
              <a:t>breast/ovarian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cancer  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365126"/>
            <a:ext cx="11756571" cy="9019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Lynch </a:t>
            </a:r>
            <a:r>
              <a:rPr lang="en-US" sz="3200" b="1" dirty="0" smtClean="0">
                <a:solidFill>
                  <a:srgbClr val="FFFF00"/>
                </a:solidFill>
              </a:rPr>
              <a:t>II Syndrome </a:t>
            </a:r>
            <a:r>
              <a:rPr lang="en-US" sz="3200" b="1" dirty="0">
                <a:solidFill>
                  <a:srgbClr val="FFFF00"/>
                </a:solidFill>
              </a:rPr>
              <a:t>or Hereditary Nonpolyposis Colon Cancer (HNPCC)</a:t>
            </a:r>
            <a:endParaRPr lang="fa-IR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705" y="1708059"/>
            <a:ext cx="971659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Includes </a:t>
            </a:r>
            <a:r>
              <a:rPr lang="en-US" dirty="0" smtClean="0">
                <a:solidFill>
                  <a:schemeClr val="bg1"/>
                </a:solidFill>
              </a:rPr>
              <a:t>combination of multiple adenocarcinomas : a of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- colon cancer,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- endometrial ,(16% -71%)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- ovarian </a:t>
            </a:r>
            <a:r>
              <a:rPr lang="en-US" dirty="0">
                <a:solidFill>
                  <a:schemeClr val="bg1"/>
                </a:solidFill>
              </a:rPr>
              <a:t>cancer </a:t>
            </a:r>
            <a:r>
              <a:rPr lang="en-US" dirty="0" smtClean="0">
                <a:solidFill>
                  <a:schemeClr val="bg1"/>
                </a:solidFill>
              </a:rPr>
              <a:t>(11%-24%) and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- other </a:t>
            </a:r>
            <a:r>
              <a:rPr lang="en-US" dirty="0">
                <a:solidFill>
                  <a:schemeClr val="bg1"/>
                </a:solidFill>
              </a:rPr>
              <a:t>malignancies of the gastrointestinal and </a:t>
            </a:r>
            <a:r>
              <a:rPr lang="en-US" dirty="0" smtClean="0">
                <a:solidFill>
                  <a:schemeClr val="bg1"/>
                </a:solidFill>
              </a:rPr>
              <a:t>genitourinary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chief gene </a:t>
            </a:r>
            <a:r>
              <a:rPr lang="en-US" dirty="0" smtClean="0">
                <a:solidFill>
                  <a:schemeClr val="bg1"/>
                </a:solidFill>
              </a:rPr>
              <a:t>mutations in  </a:t>
            </a:r>
            <a:r>
              <a:rPr lang="en-US" b="1" dirty="0" smtClean="0">
                <a:solidFill>
                  <a:srgbClr val="FFFF00"/>
                </a:solidFill>
              </a:rPr>
              <a:t>DNA Miss Match Repair Genes </a:t>
            </a:r>
            <a:r>
              <a:rPr lang="en-US" dirty="0" smtClean="0">
                <a:solidFill>
                  <a:schemeClr val="bg1"/>
                </a:solidFill>
              </a:rPr>
              <a:t>are </a:t>
            </a:r>
            <a:r>
              <a:rPr lang="en-US" dirty="0">
                <a:solidFill>
                  <a:schemeClr val="bg1"/>
                </a:solidFill>
              </a:rPr>
              <a:t>associated with this syndrome include MSH2, MLH1, MSH6, and PMS2 or the EPCAM </a:t>
            </a:r>
            <a:r>
              <a:rPr lang="en-US" dirty="0" smtClean="0">
                <a:solidFill>
                  <a:schemeClr val="bg1"/>
                </a:solidFill>
              </a:rPr>
              <a:t>gene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6749"/>
            <a:ext cx="10515600" cy="56415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Prophylactic </a:t>
            </a:r>
            <a:r>
              <a:rPr lang="en-US" sz="2800" b="1" dirty="0" err="1">
                <a:solidFill>
                  <a:srgbClr val="FFFF00"/>
                </a:solidFill>
              </a:rPr>
              <a:t>Salpingo</a:t>
            </a:r>
            <a:r>
              <a:rPr lang="en-US" sz="2800" b="1" dirty="0">
                <a:solidFill>
                  <a:srgbClr val="FFFF00"/>
                </a:solidFill>
              </a:rPr>
              <a:t>-oophorectomy in High-Risk Women</a:t>
            </a:r>
            <a:endParaRPr lang="fa-IR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3300"/>
            <a:ext cx="10515600" cy="58547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Women with </a:t>
            </a:r>
            <a:r>
              <a:rPr lang="en-US" dirty="0">
                <a:solidFill>
                  <a:srgbClr val="FFFF00"/>
                </a:solidFill>
              </a:rPr>
              <a:t>breast cancer </a:t>
            </a:r>
            <a:r>
              <a:rPr lang="en-US" dirty="0">
                <a:solidFill>
                  <a:schemeClr val="bg1"/>
                </a:solidFill>
              </a:rPr>
              <a:t>who carry </a:t>
            </a:r>
            <a:r>
              <a:rPr lang="en-US" dirty="0" smtClean="0">
                <a:solidFill>
                  <a:schemeClr val="bg1"/>
                </a:solidFill>
              </a:rPr>
              <a:t>BRCA </a:t>
            </a:r>
            <a:r>
              <a:rPr lang="en-US" dirty="0">
                <a:solidFill>
                  <a:schemeClr val="bg1"/>
                </a:solidFill>
              </a:rPr>
              <a:t>mutations are at a greatly increased risk of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ovarian cancer </a:t>
            </a:r>
            <a:r>
              <a:rPr lang="en-US" dirty="0">
                <a:solidFill>
                  <a:schemeClr val="bg1"/>
                </a:solidFill>
              </a:rPr>
              <a:t>and a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second breast </a:t>
            </a:r>
            <a:r>
              <a:rPr lang="en-US" dirty="0">
                <a:solidFill>
                  <a:schemeClr val="bg1"/>
                </a:solidFill>
              </a:rPr>
              <a:t>cancer: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lifetime </a:t>
            </a:r>
            <a:r>
              <a:rPr lang="en-US" dirty="0">
                <a:solidFill>
                  <a:schemeClr val="bg1"/>
                </a:solidFill>
              </a:rPr>
              <a:t>risk of </a:t>
            </a:r>
            <a:r>
              <a:rPr lang="en-US" dirty="0">
                <a:solidFill>
                  <a:srgbClr val="FFFF00"/>
                </a:solidFill>
              </a:rPr>
              <a:t>ovarian </a:t>
            </a:r>
            <a:r>
              <a:rPr lang="en-US" dirty="0" smtClean="0">
                <a:solidFill>
                  <a:srgbClr val="FFFF00"/>
                </a:solidFill>
              </a:rPr>
              <a:t>cancer: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bg1"/>
                </a:solidFill>
              </a:rPr>
              <a:t>-  </a:t>
            </a:r>
            <a:r>
              <a:rPr lang="en-US" dirty="0" smtClean="0">
                <a:solidFill>
                  <a:srgbClr val="FFFF00"/>
                </a:solidFill>
              </a:rPr>
              <a:t>54</a:t>
            </a:r>
            <a:r>
              <a:rPr lang="en-US" dirty="0">
                <a:solidFill>
                  <a:srgbClr val="FFFF00"/>
                </a:solidFill>
              </a:rPr>
              <a:t>%</a:t>
            </a:r>
            <a:r>
              <a:rPr lang="en-US" dirty="0">
                <a:solidFill>
                  <a:schemeClr val="bg1"/>
                </a:solidFill>
              </a:rPr>
              <a:t> for women who have a </a:t>
            </a:r>
            <a:r>
              <a:rPr lang="en-US" dirty="0">
                <a:solidFill>
                  <a:srgbClr val="FFFF00"/>
                </a:solidFill>
              </a:rPr>
              <a:t>BRCA1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mutation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-  </a:t>
            </a:r>
            <a:r>
              <a:rPr lang="en-US" dirty="0" smtClean="0">
                <a:solidFill>
                  <a:srgbClr val="FFFF00"/>
                </a:solidFill>
              </a:rPr>
              <a:t>23</a:t>
            </a:r>
            <a:r>
              <a:rPr lang="en-US" dirty="0">
                <a:solidFill>
                  <a:srgbClr val="FFFF00"/>
                </a:solidFill>
              </a:rPr>
              <a:t>%</a:t>
            </a:r>
            <a:r>
              <a:rPr lang="en-US" dirty="0">
                <a:solidFill>
                  <a:schemeClr val="bg1"/>
                </a:solidFill>
              </a:rPr>
              <a:t> for those with a </a:t>
            </a:r>
            <a:r>
              <a:rPr lang="en-US" dirty="0">
                <a:solidFill>
                  <a:srgbClr val="FFFF00"/>
                </a:solidFill>
              </a:rPr>
              <a:t>BRCA2</a:t>
            </a:r>
            <a:r>
              <a:rPr lang="en-US" dirty="0">
                <a:solidFill>
                  <a:schemeClr val="bg1"/>
                </a:solidFill>
              </a:rPr>
              <a:t> mutation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-  for </a:t>
            </a:r>
            <a:r>
              <a:rPr lang="en-US" dirty="0">
                <a:solidFill>
                  <a:schemeClr val="bg1"/>
                </a:solidFill>
              </a:rPr>
              <a:t>the two groups together, there is an 82% </a:t>
            </a: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dirty="0">
                <a:solidFill>
                  <a:srgbClr val="FFFF00"/>
                </a:solidFill>
              </a:rPr>
              <a:t>breast  </a:t>
            </a:r>
            <a:r>
              <a:rPr lang="en-US" dirty="0" smtClean="0">
                <a:solidFill>
                  <a:srgbClr val="FFFF00"/>
                </a:solidFill>
              </a:rPr>
              <a:t>cancer 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Prophylactic BSO </a:t>
            </a:r>
            <a:r>
              <a:rPr lang="en-US" dirty="0">
                <a:solidFill>
                  <a:schemeClr val="bg1"/>
                </a:solidFill>
              </a:rPr>
              <a:t>in BRCA </a:t>
            </a:r>
            <a:r>
              <a:rPr lang="en-US" dirty="0" smtClean="0">
                <a:solidFill>
                  <a:schemeClr val="bg1"/>
                </a:solidFill>
              </a:rPr>
              <a:t>carriers </a:t>
            </a:r>
            <a:r>
              <a:rPr lang="en-US" dirty="0" smtClean="0">
                <a:solidFill>
                  <a:srgbClr val="FFFF00"/>
                </a:solidFill>
              </a:rPr>
              <a:t>reduced :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>
                <a:solidFill>
                  <a:schemeClr val="bg1"/>
                </a:solidFill>
              </a:rPr>
              <a:t>risk of BRCA-related </a:t>
            </a:r>
            <a:r>
              <a:rPr lang="en-US" dirty="0">
                <a:solidFill>
                  <a:srgbClr val="FFFF00"/>
                </a:solidFill>
              </a:rPr>
              <a:t>gynecologic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cancer by </a:t>
            </a:r>
            <a:r>
              <a:rPr lang="en-US" dirty="0">
                <a:solidFill>
                  <a:srgbClr val="FFFF00"/>
                </a:solidFill>
              </a:rPr>
              <a:t>96%</a:t>
            </a:r>
            <a:r>
              <a:rPr lang="en-US" dirty="0"/>
              <a:t> 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chemeClr val="bg1"/>
                </a:solidFill>
              </a:rPr>
              <a:t>risk </a:t>
            </a:r>
            <a:r>
              <a:rPr lang="en-US" dirty="0">
                <a:solidFill>
                  <a:schemeClr val="bg1"/>
                </a:solidFill>
              </a:rPr>
              <a:t>of developing subsequent </a:t>
            </a:r>
            <a:r>
              <a:rPr lang="en-US" dirty="0">
                <a:solidFill>
                  <a:srgbClr val="FFFF00"/>
                </a:solidFill>
              </a:rPr>
              <a:t>breast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cancer </a:t>
            </a:r>
            <a:r>
              <a:rPr lang="en-US" dirty="0" smtClean="0">
                <a:solidFill>
                  <a:schemeClr val="bg1"/>
                </a:solidFill>
              </a:rPr>
              <a:t>by </a:t>
            </a:r>
            <a:r>
              <a:rPr lang="en-US" dirty="0">
                <a:solidFill>
                  <a:srgbClr val="FFFF00"/>
                </a:solidFill>
              </a:rPr>
              <a:t>50</a:t>
            </a:r>
            <a:r>
              <a:rPr lang="en-US" dirty="0" smtClean="0">
                <a:solidFill>
                  <a:srgbClr val="FFFF00"/>
                </a:solidFill>
              </a:rPr>
              <a:t>% to </a:t>
            </a:r>
            <a:r>
              <a:rPr lang="en-US" dirty="0">
                <a:solidFill>
                  <a:srgbClr val="FFFF00"/>
                </a:solidFill>
              </a:rPr>
              <a:t>80</a:t>
            </a:r>
            <a:r>
              <a:rPr lang="en-US" dirty="0" smtClean="0">
                <a:solidFill>
                  <a:srgbClr val="FFFF00"/>
                </a:solidFill>
              </a:rPr>
              <a:t>%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59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622"/>
            <a:ext cx="10515600" cy="105872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ACOG Recommendations</a:t>
            </a:r>
            <a:endParaRPr lang="fa-IR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1" y="1394548"/>
            <a:ext cx="11129555" cy="5123815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1--</a:t>
            </a:r>
            <a:r>
              <a:rPr lang="en-US" dirty="0" smtClean="0">
                <a:solidFill>
                  <a:srgbClr val="FFFF00"/>
                </a:solidFill>
              </a:rPr>
              <a:t>Genetic </a:t>
            </a:r>
            <a:r>
              <a:rPr lang="en-US" dirty="0">
                <a:solidFill>
                  <a:srgbClr val="FFFF00"/>
                </a:solidFill>
              </a:rPr>
              <a:t>counseling </a:t>
            </a:r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dirty="0" smtClean="0">
                <a:solidFill>
                  <a:schemeClr val="bg1"/>
                </a:solidFill>
              </a:rPr>
              <a:t>recommended: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       a-  </a:t>
            </a:r>
            <a:r>
              <a:rPr lang="en-US" dirty="0">
                <a:solidFill>
                  <a:schemeClr val="bg1"/>
                </a:solidFill>
              </a:rPr>
              <a:t>all women with ovarian/fallopian tube/peritoneal epithelial </a:t>
            </a:r>
            <a:r>
              <a:rPr lang="en-US" dirty="0" smtClean="0">
                <a:solidFill>
                  <a:schemeClr val="bg1"/>
                </a:solidFill>
              </a:rPr>
              <a:t>cancer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       b- individuals </a:t>
            </a:r>
            <a:r>
              <a:rPr lang="en-US" dirty="0">
                <a:solidFill>
                  <a:schemeClr val="bg1"/>
                </a:solidFill>
              </a:rPr>
              <a:t>who have a personal or family history of breast cancer </a:t>
            </a:r>
            <a:r>
              <a:rPr lang="en-US" dirty="0" smtClean="0">
                <a:solidFill>
                  <a:schemeClr val="bg1"/>
                </a:solidFill>
              </a:rPr>
              <a:t>or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ovarian </a:t>
            </a:r>
            <a:r>
              <a:rPr lang="en-US" dirty="0">
                <a:solidFill>
                  <a:schemeClr val="bg1"/>
                </a:solidFill>
              </a:rPr>
              <a:t>cancer.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2-- </a:t>
            </a:r>
            <a:r>
              <a:rPr lang="en-US" dirty="0" smtClean="0">
                <a:solidFill>
                  <a:srgbClr val="FFFF00"/>
                </a:solidFill>
              </a:rPr>
              <a:t>Screening in  </a:t>
            </a:r>
            <a:r>
              <a:rPr lang="en-US" dirty="0">
                <a:solidFill>
                  <a:srgbClr val="FFFF00"/>
                </a:solidFill>
              </a:rPr>
              <a:t>high risk </a:t>
            </a:r>
            <a:r>
              <a:rPr lang="en-US" dirty="0" smtClean="0">
                <a:solidFill>
                  <a:schemeClr val="bg1"/>
                </a:solidFill>
              </a:rPr>
              <a:t>women who </a:t>
            </a:r>
            <a:r>
              <a:rPr lang="en-US" dirty="0">
                <a:solidFill>
                  <a:schemeClr val="bg1"/>
                </a:solidFill>
              </a:rPr>
              <a:t>wish to </a:t>
            </a:r>
            <a:r>
              <a:rPr lang="en-US" dirty="0">
                <a:solidFill>
                  <a:srgbClr val="FFFF00"/>
                </a:solidFill>
              </a:rPr>
              <a:t>preserve </a:t>
            </a:r>
            <a:r>
              <a:rPr lang="en-US" dirty="0" smtClean="0">
                <a:solidFill>
                  <a:srgbClr val="FFFF00"/>
                </a:solidFill>
              </a:rPr>
              <a:t>fertility:</a:t>
            </a:r>
          </a:p>
          <a:p>
            <a:pPr marL="0" indent="0" algn="just">
              <a:buNone/>
            </a:pPr>
            <a:r>
              <a:rPr lang="en-US" dirty="0" smtClean="0"/>
              <a:t>         </a:t>
            </a:r>
            <a:r>
              <a:rPr lang="en-US" dirty="0" smtClean="0">
                <a:solidFill>
                  <a:schemeClr val="bg1"/>
                </a:solidFill>
              </a:rPr>
              <a:t>- transvaginal </a:t>
            </a:r>
            <a:r>
              <a:rPr lang="en-US" dirty="0">
                <a:solidFill>
                  <a:srgbClr val="FFFF00"/>
                </a:solidFill>
              </a:rPr>
              <a:t>ultrasonography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every 6 months </a:t>
            </a:r>
            <a:r>
              <a:rPr lang="en-US" dirty="0" smtClean="0">
                <a:solidFill>
                  <a:schemeClr val="bg1"/>
                </a:solidFill>
              </a:rPr>
              <a:t>or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CA-125</a:t>
            </a:r>
            <a:r>
              <a:rPr lang="en-US" dirty="0" smtClean="0"/>
              <a:t> </a:t>
            </a:r>
            <a:r>
              <a:rPr lang="en-US" dirty="0">
                <a:solidFill>
                  <a:schemeClr val="bg1"/>
                </a:solidFill>
              </a:rPr>
              <a:t>measurement </a:t>
            </a:r>
            <a:r>
              <a:rPr lang="en-US" dirty="0" smtClean="0">
                <a:solidFill>
                  <a:schemeClr val="bg1"/>
                </a:solidFill>
              </a:rPr>
              <a:t>starting at age </a:t>
            </a:r>
            <a:r>
              <a:rPr lang="en-US" dirty="0">
                <a:solidFill>
                  <a:srgbClr val="FFFF00"/>
                </a:solidFill>
              </a:rPr>
              <a:t>30 to 35 years </a:t>
            </a:r>
            <a:r>
              <a:rPr lang="en-US" dirty="0">
                <a:solidFill>
                  <a:schemeClr val="bg1"/>
                </a:solidFill>
              </a:rPr>
              <a:t>until they </a:t>
            </a:r>
            <a:r>
              <a:rPr lang="en-US" dirty="0" smtClean="0">
                <a:solidFill>
                  <a:schemeClr val="bg1"/>
                </a:solidFill>
              </a:rPr>
              <a:t>decide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to </a:t>
            </a:r>
            <a:r>
              <a:rPr lang="en-US" dirty="0">
                <a:solidFill>
                  <a:schemeClr val="bg1"/>
                </a:solidFill>
              </a:rPr>
              <a:t>pursue definitive risk-reducing </a:t>
            </a:r>
            <a:r>
              <a:rPr lang="en-US" dirty="0" smtClean="0">
                <a:solidFill>
                  <a:schemeClr val="bg1"/>
                </a:solidFill>
              </a:rPr>
              <a:t>BSO. </a:t>
            </a:r>
          </a:p>
        </p:txBody>
      </p:sp>
    </p:spTree>
    <p:extLst>
      <p:ext uri="{BB962C8B-B14F-4D97-AF65-F5344CB8AC3E}">
        <p14:creationId xmlns:p14="http://schemas.microsoft.com/office/powerpoint/2010/main" val="40239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0318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ACOG Recommendations</a:t>
            </a:r>
            <a:endParaRPr lang="fa-IR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3500"/>
            <a:ext cx="10426700" cy="51308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3-</a:t>
            </a:r>
            <a:r>
              <a:rPr lang="en-US" dirty="0" smtClean="0">
                <a:solidFill>
                  <a:schemeClr val="bg1"/>
                </a:solidFill>
              </a:rPr>
              <a:t>- Women </a:t>
            </a:r>
            <a:r>
              <a:rPr lang="en-US" dirty="0">
                <a:solidFill>
                  <a:schemeClr val="bg1"/>
                </a:solidFill>
              </a:rPr>
              <a:t>who </a:t>
            </a:r>
            <a:r>
              <a:rPr lang="en-US" dirty="0">
                <a:solidFill>
                  <a:srgbClr val="FFFF00"/>
                </a:solidFill>
              </a:rPr>
              <a:t>do not </a:t>
            </a:r>
            <a:r>
              <a:rPr lang="en-US" dirty="0">
                <a:solidFill>
                  <a:schemeClr val="bg1"/>
                </a:solidFill>
              </a:rPr>
              <a:t>wish to maintain their </a:t>
            </a:r>
            <a:r>
              <a:rPr lang="en-US" dirty="0" smtClean="0">
                <a:solidFill>
                  <a:srgbClr val="FFFF00"/>
                </a:solidFill>
              </a:rPr>
              <a:t>fertility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should </a:t>
            </a:r>
            <a:r>
              <a:rPr lang="en-US" dirty="0">
                <a:solidFill>
                  <a:schemeClr val="bg1"/>
                </a:solidFill>
              </a:rPr>
              <a:t>be recommended to undergo </a:t>
            </a:r>
            <a:r>
              <a:rPr lang="en-US" dirty="0">
                <a:solidFill>
                  <a:srgbClr val="FFFF00"/>
                </a:solidFill>
              </a:rPr>
              <a:t>prophylactic </a:t>
            </a:r>
            <a:r>
              <a:rPr lang="en-US" dirty="0" smtClean="0">
                <a:solidFill>
                  <a:srgbClr val="FFFF00"/>
                </a:solidFill>
              </a:rPr>
              <a:t>BSO: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after </a:t>
            </a:r>
            <a:r>
              <a:rPr lang="en-US" dirty="0">
                <a:solidFill>
                  <a:schemeClr val="bg1"/>
                </a:solidFill>
              </a:rPr>
              <a:t>the age of </a:t>
            </a:r>
            <a:r>
              <a:rPr lang="en-US" dirty="0">
                <a:solidFill>
                  <a:srgbClr val="FFFF00"/>
                </a:solidFill>
              </a:rPr>
              <a:t>35 to 40 </a:t>
            </a:r>
            <a:r>
              <a:rPr lang="en-US" dirty="0">
                <a:solidFill>
                  <a:schemeClr val="bg1"/>
                </a:solidFill>
              </a:rPr>
              <a:t>years for </a:t>
            </a:r>
            <a:r>
              <a:rPr lang="en-US" dirty="0" smtClean="0">
                <a:solidFill>
                  <a:srgbClr val="FFFF00"/>
                </a:solidFill>
              </a:rPr>
              <a:t>BRCA1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carriers </a:t>
            </a: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      </a:t>
            </a:r>
            <a:r>
              <a:rPr lang="en-US" dirty="0">
                <a:solidFill>
                  <a:schemeClr val="bg1"/>
                </a:solidFill>
              </a:rPr>
              <a:t>highest lifetime risk of ovarian </a:t>
            </a:r>
            <a:r>
              <a:rPr lang="en-US" dirty="0" smtClean="0">
                <a:solidFill>
                  <a:schemeClr val="bg1"/>
                </a:solidFill>
              </a:rPr>
              <a:t>cancer 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BRCA2</a:t>
            </a:r>
            <a:r>
              <a:rPr lang="en-US" dirty="0" smtClean="0"/>
              <a:t> </a:t>
            </a:r>
            <a:r>
              <a:rPr lang="en-US" dirty="0">
                <a:solidFill>
                  <a:schemeClr val="bg1"/>
                </a:solidFill>
              </a:rPr>
              <a:t>carriers may consider delaying until age </a:t>
            </a:r>
            <a:r>
              <a:rPr lang="en-US" dirty="0">
                <a:solidFill>
                  <a:srgbClr val="FFFF00"/>
                </a:solidFill>
              </a:rPr>
              <a:t>40 to 45 </a:t>
            </a:r>
            <a:r>
              <a:rPr lang="en-US" dirty="0" smtClean="0">
                <a:solidFill>
                  <a:schemeClr val="bg1"/>
                </a:solidFill>
              </a:rPr>
              <a:t>years</a:t>
            </a:r>
          </a:p>
          <a:p>
            <a:pPr marL="0" indent="0" algn="just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because </a:t>
            </a:r>
            <a:r>
              <a:rPr lang="en-US" dirty="0">
                <a:solidFill>
                  <a:schemeClr val="bg1"/>
                </a:solidFill>
              </a:rPr>
              <a:t>of later onset of ovarian cancer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4--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Oral contraceptives </a:t>
            </a:r>
            <a:r>
              <a:rPr lang="en-US" dirty="0">
                <a:solidFill>
                  <a:schemeClr val="bg1"/>
                </a:solidFill>
              </a:rPr>
              <a:t>should be recommended to young women </a:t>
            </a:r>
            <a:endParaRPr lang="fa-IR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284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858159"/>
              </p:ext>
            </p:extLst>
          </p:nvPr>
        </p:nvGraphicFramePr>
        <p:xfrm>
          <a:off x="849085" y="0"/>
          <a:ext cx="1048947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Presentation" r:id="rId3" imgW="2381400" imgH="1785960" progId="PowerPoint.Show.12">
                  <p:embed/>
                </p:oleObj>
              </mc:Choice>
              <mc:Fallback>
                <p:oleObj name="Presentation" r:id="rId3" imgW="2381400" imgH="1785960" progId="PowerPoint.Show.12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9085" y="0"/>
                        <a:ext cx="1048947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8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hghighat\Desktop\جعفری\figo stage2,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093" y="0"/>
            <a:ext cx="10058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74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hghighat\Desktop\جعفری\figo stage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90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Type of Surgery in Ovarian Cancer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7" y="2098581"/>
            <a:ext cx="11477767" cy="2282351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bg1"/>
                </a:solidFill>
              </a:rPr>
              <a:t>Staging Surgery for Primary </a:t>
            </a:r>
            <a:r>
              <a:rPr lang="en-US" dirty="0" smtClean="0">
                <a:solidFill>
                  <a:schemeClr val="bg1"/>
                </a:solidFill>
              </a:rPr>
              <a:t>Early Stage </a:t>
            </a:r>
            <a:r>
              <a:rPr lang="en-US" dirty="0">
                <a:solidFill>
                  <a:schemeClr val="bg1"/>
                </a:solidFill>
              </a:rPr>
              <a:t>Disease </a:t>
            </a:r>
            <a:r>
              <a:rPr lang="en-US" dirty="0" smtClean="0">
                <a:solidFill>
                  <a:schemeClr val="bg1"/>
                </a:solidFill>
              </a:rPr>
              <a:t>(I , II)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>
                <a:solidFill>
                  <a:schemeClr val="bg1"/>
                </a:solidFill>
              </a:rPr>
              <a:t>Cytoreductive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Surgery (Debulking) for Advanced-Stage </a:t>
            </a:r>
            <a:r>
              <a:rPr lang="en-US" dirty="0" smtClean="0">
                <a:solidFill>
                  <a:schemeClr val="bg1"/>
                </a:solidFill>
              </a:rPr>
              <a:t>Disease( III , IV)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447"/>
            <a:ext cx="10515600" cy="12932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Initial </a:t>
            </a:r>
            <a:r>
              <a:rPr lang="en-US" sz="3600" b="1" dirty="0" smtClean="0">
                <a:solidFill>
                  <a:srgbClr val="FFFF00"/>
                </a:solidFill>
              </a:rPr>
              <a:t>Staging Surgery </a:t>
            </a:r>
            <a:r>
              <a:rPr lang="en-US" sz="3600" b="1" dirty="0">
                <a:solidFill>
                  <a:srgbClr val="FFFF00"/>
                </a:solidFill>
              </a:rPr>
              <a:t>for </a:t>
            </a:r>
            <a:r>
              <a:rPr lang="en-US" sz="3600" b="1" dirty="0" smtClean="0">
                <a:solidFill>
                  <a:srgbClr val="FFFF00"/>
                </a:solidFill>
              </a:rPr>
              <a:t>Primary </a:t>
            </a:r>
            <a:r>
              <a:rPr lang="en-US" sz="3600" b="1" dirty="0">
                <a:solidFill>
                  <a:srgbClr val="FFFF00"/>
                </a:solidFill>
              </a:rPr>
              <a:t>Carcinoma of the Ovary, Fallopian Tube, or Primary Peritoneal </a:t>
            </a:r>
            <a:r>
              <a:rPr lang="en-US" sz="3600" b="1" dirty="0" smtClean="0">
                <a:solidFill>
                  <a:srgbClr val="FFFF00"/>
                </a:solidFill>
              </a:rPr>
              <a:t>Cancer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endParaRPr lang="fa-IR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4926"/>
            <a:ext cx="9944100" cy="438077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Epithelial </a:t>
            </a:r>
            <a:r>
              <a:rPr lang="en-US" dirty="0">
                <a:solidFill>
                  <a:schemeClr val="bg1"/>
                </a:solidFill>
              </a:rPr>
              <a:t>malignancies are staged according to </a:t>
            </a:r>
            <a:r>
              <a:rPr lang="en-US" dirty="0" smtClean="0">
                <a:solidFill>
                  <a:srgbClr val="FF0000"/>
                </a:solidFill>
              </a:rPr>
              <a:t>2013 FIGO </a:t>
            </a:r>
            <a:r>
              <a:rPr lang="en-US" dirty="0" smtClean="0">
                <a:solidFill>
                  <a:schemeClr val="bg1"/>
                </a:solidFill>
              </a:rPr>
              <a:t>system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FIGO staging is based on findings at surgical exploration.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preoperative evaluation should exclude the presence of </a:t>
            </a:r>
            <a:r>
              <a:rPr lang="en-US" dirty="0" err="1" smtClean="0">
                <a:solidFill>
                  <a:schemeClr val="bg1"/>
                </a:solidFill>
              </a:rPr>
              <a:t>extrapelvic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metastases.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Thorough </a:t>
            </a:r>
            <a:r>
              <a:rPr lang="en-US" dirty="0">
                <a:solidFill>
                  <a:schemeClr val="bg1"/>
                </a:solidFill>
              </a:rPr>
              <a:t>surgical staging and search for microscopic metastasis should be performed when there is no visible or palpable disease in the </a:t>
            </a:r>
            <a:r>
              <a:rPr lang="en-US" dirty="0" err="1">
                <a:solidFill>
                  <a:schemeClr val="bg1"/>
                </a:solidFill>
              </a:rPr>
              <a:t>intraabdominal</a:t>
            </a:r>
            <a:r>
              <a:rPr lang="en-US" dirty="0">
                <a:solidFill>
                  <a:schemeClr val="bg1"/>
                </a:solidFill>
              </a:rPr>
              <a:t> space outside the ovaries and fallopian tubes.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  <a:gradFill>
            <a:gsLst>
              <a:gs pos="87500">
                <a:srgbClr val="07071B"/>
              </a:gs>
              <a:gs pos="75000">
                <a:srgbClr val="06062D"/>
              </a:gs>
              <a:gs pos="50000">
                <a:srgbClr val="040451"/>
              </a:gs>
              <a:gs pos="0">
                <a:srgbClr val="000099"/>
              </a:gs>
              <a:gs pos="0">
                <a:srgbClr val="000066"/>
              </a:gs>
              <a:gs pos="100000">
                <a:schemeClr val="bg2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Outline of this lecture</a:t>
            </a:r>
            <a:endParaRPr lang="fa-IR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4"/>
            <a:ext cx="10515600" cy="472698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Overview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Pathology </a:t>
            </a:r>
            <a:r>
              <a:rPr lang="en-US" dirty="0">
                <a:solidFill>
                  <a:schemeClr val="bg1"/>
                </a:solidFill>
              </a:rPr>
              <a:t>of Epithelial Invasive </a:t>
            </a:r>
            <a:r>
              <a:rPr lang="en-US" dirty="0" smtClean="0">
                <a:solidFill>
                  <a:schemeClr val="bg1"/>
                </a:solidFill>
              </a:rPr>
              <a:t>Cancer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Screening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Genetic Risk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Prophylactic </a:t>
            </a:r>
            <a:r>
              <a:rPr lang="en-US" dirty="0" err="1">
                <a:solidFill>
                  <a:schemeClr val="bg1"/>
                </a:solidFill>
              </a:rPr>
              <a:t>Salpingo</a:t>
            </a:r>
            <a:r>
              <a:rPr lang="en-US" dirty="0">
                <a:solidFill>
                  <a:schemeClr val="bg1"/>
                </a:solidFill>
              </a:rPr>
              <a:t>-oophorectomy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Initial </a:t>
            </a:r>
            <a:r>
              <a:rPr lang="en-US" dirty="0">
                <a:solidFill>
                  <a:schemeClr val="bg1"/>
                </a:solidFill>
              </a:rPr>
              <a:t>Staging Surgery for </a:t>
            </a:r>
            <a:r>
              <a:rPr lang="en-US" dirty="0" smtClean="0">
                <a:solidFill>
                  <a:schemeClr val="bg1"/>
                </a:solidFill>
              </a:rPr>
              <a:t>Early Stage </a:t>
            </a:r>
            <a:r>
              <a:rPr lang="en-US" dirty="0">
                <a:solidFill>
                  <a:schemeClr val="bg1"/>
                </a:solidFill>
              </a:rPr>
              <a:t>Carcinoma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Cytoreductive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Surgery (Debulking) for Advanced-Stage Disease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516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55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Role of the gynecologic oncologist 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122"/>
            <a:ext cx="10515600" cy="4919118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 Staging and initial surgical management </a:t>
            </a:r>
            <a:r>
              <a:rPr lang="en-US" sz="3200" dirty="0">
                <a:solidFill>
                  <a:srgbClr val="FFFF00"/>
                </a:solidFill>
              </a:rPr>
              <a:t>should </a:t>
            </a:r>
            <a:r>
              <a:rPr lang="en-US" sz="3200" dirty="0" smtClean="0">
                <a:solidFill>
                  <a:srgbClr val="FFFF00"/>
                </a:solidFill>
              </a:rPr>
              <a:t>be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    performed </a:t>
            </a:r>
            <a:r>
              <a:rPr lang="en-US" sz="3200" dirty="0">
                <a:solidFill>
                  <a:schemeClr val="bg1"/>
                </a:solidFill>
              </a:rPr>
              <a:t>by a </a:t>
            </a:r>
            <a:r>
              <a:rPr lang="en-US" sz="3200" dirty="0" smtClean="0">
                <a:solidFill>
                  <a:srgbClr val="FFFF00"/>
                </a:solidFill>
              </a:rPr>
              <a:t>gynecologic </a:t>
            </a:r>
            <a:r>
              <a:rPr lang="en-US" sz="3200" dirty="0">
                <a:solidFill>
                  <a:srgbClr val="FFFF00"/>
                </a:solidFill>
              </a:rPr>
              <a:t>oncologist </a:t>
            </a:r>
            <a:r>
              <a:rPr lang="en-US" sz="3200" dirty="0">
                <a:solidFill>
                  <a:schemeClr val="bg1"/>
                </a:solidFill>
              </a:rPr>
              <a:t>whenever possible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3200" dirty="0" smtClean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</a:pP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Outcomes </a:t>
            </a:r>
            <a:r>
              <a:rPr lang="en-US" sz="3200" dirty="0">
                <a:solidFill>
                  <a:schemeClr val="bg1"/>
                </a:solidFill>
              </a:rPr>
              <a:t>of these procedures, when performed by a </a:t>
            </a:r>
            <a:r>
              <a:rPr lang="en-US" sz="3200" dirty="0" smtClean="0">
                <a:solidFill>
                  <a:schemeClr val="bg1"/>
                </a:solidFill>
              </a:rPr>
              <a:t>gynecologic oncologist</a:t>
            </a:r>
            <a:r>
              <a:rPr lang="en-US" sz="3200" dirty="0">
                <a:solidFill>
                  <a:schemeClr val="bg1"/>
                </a:solidFill>
              </a:rPr>
              <a:t>, have been shown to be better than when the </a:t>
            </a:r>
            <a:r>
              <a:rPr lang="en-US" sz="3200" dirty="0" smtClean="0">
                <a:solidFill>
                  <a:schemeClr val="bg1"/>
                </a:solidFill>
              </a:rPr>
              <a:t>procedure is </a:t>
            </a:r>
            <a:r>
              <a:rPr lang="en-US" sz="3200" dirty="0">
                <a:solidFill>
                  <a:schemeClr val="bg1"/>
                </a:solidFill>
              </a:rPr>
              <a:t>performed by other surgeons. successful operations are </a:t>
            </a:r>
            <a:r>
              <a:rPr lang="en-US" sz="3200" dirty="0" smtClean="0">
                <a:solidFill>
                  <a:srgbClr val="FFFF00"/>
                </a:solidFill>
              </a:rPr>
              <a:t>70</a:t>
            </a:r>
            <a:r>
              <a:rPr lang="en-US" sz="3200" dirty="0">
                <a:solidFill>
                  <a:srgbClr val="FFFF00"/>
                </a:solidFill>
              </a:rPr>
              <a:t>% to 90% </a:t>
            </a:r>
            <a:r>
              <a:rPr lang="en-US" sz="3200" dirty="0">
                <a:solidFill>
                  <a:schemeClr val="bg1"/>
                </a:solidFill>
              </a:rPr>
              <a:t>by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gynecologic oncologists 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</a:pPr>
            <a:endParaRPr lang="en-US" sz="3200" dirty="0" smtClean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</a:pPr>
            <a:endParaRPr lang="fa-I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439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Mode of </a:t>
            </a:r>
            <a:r>
              <a:rPr lang="en-US" sz="3600" b="1" dirty="0" smtClean="0">
                <a:solidFill>
                  <a:srgbClr val="FFFF00"/>
                </a:solidFill>
              </a:rPr>
              <a:t>Surgical Staging</a:t>
            </a:r>
            <a:endParaRPr lang="fa-IR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7097"/>
            <a:ext cx="10515600" cy="54341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en-US" dirty="0" smtClean="0">
                <a:solidFill>
                  <a:srgbClr val="FFFF00"/>
                </a:solidFill>
              </a:rPr>
              <a:t>1--Open </a:t>
            </a:r>
            <a:r>
              <a:rPr lang="en-US" dirty="0">
                <a:solidFill>
                  <a:srgbClr val="FFFF00"/>
                </a:solidFill>
              </a:rPr>
              <a:t>laparotomy </a:t>
            </a:r>
            <a:r>
              <a:rPr lang="en-US" dirty="0">
                <a:solidFill>
                  <a:schemeClr val="bg1"/>
                </a:solidFill>
              </a:rPr>
              <a:t>is the </a:t>
            </a:r>
            <a:r>
              <a:rPr lang="en-US" dirty="0">
                <a:solidFill>
                  <a:srgbClr val="FFFF00"/>
                </a:solidFill>
              </a:rPr>
              <a:t>standard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surgical </a:t>
            </a:r>
            <a:r>
              <a:rPr lang="en-US" dirty="0" smtClean="0">
                <a:solidFill>
                  <a:schemeClr val="bg1"/>
                </a:solidFill>
              </a:rPr>
              <a:t>approach.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2--Minimally </a:t>
            </a:r>
            <a:r>
              <a:rPr lang="en-US" dirty="0">
                <a:solidFill>
                  <a:srgbClr val="FFFF00"/>
                </a:solidFill>
              </a:rPr>
              <a:t>invasive surgery (MIS) </a:t>
            </a:r>
            <a:r>
              <a:rPr lang="en-US" dirty="0">
                <a:solidFill>
                  <a:schemeClr val="bg1"/>
                </a:solidFill>
              </a:rPr>
              <a:t>with traditional and robotic-assisted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laparoscopy </a:t>
            </a:r>
            <a:r>
              <a:rPr lang="en-US" dirty="0">
                <a:solidFill>
                  <a:schemeClr val="bg1"/>
                </a:solidFill>
              </a:rPr>
              <a:t>has mainly been investigated in patients with presumed </a:t>
            </a:r>
            <a:r>
              <a:rPr lang="en-US" dirty="0">
                <a:solidFill>
                  <a:srgbClr val="FFFF00"/>
                </a:solidFill>
              </a:rPr>
              <a:t>stage I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or </a:t>
            </a:r>
            <a:r>
              <a:rPr lang="en-US" dirty="0">
                <a:solidFill>
                  <a:srgbClr val="FFFF00"/>
                </a:solidFill>
              </a:rPr>
              <a:t>II </a:t>
            </a:r>
            <a:r>
              <a:rPr lang="en-US" dirty="0">
                <a:solidFill>
                  <a:schemeClr val="bg1"/>
                </a:solidFill>
              </a:rPr>
              <a:t>ovarian cancer in whom </a:t>
            </a:r>
            <a:r>
              <a:rPr lang="en-US" dirty="0" err="1">
                <a:solidFill>
                  <a:schemeClr val="bg1"/>
                </a:solidFill>
              </a:rPr>
              <a:t>cytoreduction</a:t>
            </a:r>
            <a:r>
              <a:rPr lang="en-US" dirty="0">
                <a:solidFill>
                  <a:schemeClr val="bg1"/>
                </a:solidFill>
              </a:rPr>
              <a:t> is not necessary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MIS</a:t>
            </a:r>
            <a:r>
              <a:rPr lang="en-US" dirty="0" smtClean="0"/>
              <a:t> </a:t>
            </a:r>
            <a:r>
              <a:rPr lang="en-US" dirty="0">
                <a:solidFill>
                  <a:schemeClr val="bg1"/>
                </a:solidFill>
              </a:rPr>
              <a:t>approach is </a:t>
            </a:r>
            <a:r>
              <a:rPr lang="en-US" dirty="0">
                <a:solidFill>
                  <a:srgbClr val="FFFF00"/>
                </a:solidFill>
              </a:rPr>
              <a:t>controversial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and requires </a:t>
            </a:r>
            <a:r>
              <a:rPr lang="en-US" dirty="0">
                <a:solidFill>
                  <a:srgbClr val="FFFF00"/>
                </a:solidFill>
              </a:rPr>
              <a:t>further investigation </a:t>
            </a:r>
            <a:r>
              <a:rPr lang="en-US" dirty="0">
                <a:solidFill>
                  <a:schemeClr val="bg1"/>
                </a:solidFill>
              </a:rPr>
              <a:t>before use becomes widespread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Disadvantages: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1 - </a:t>
            </a:r>
            <a:r>
              <a:rPr lang="en-US" dirty="0">
                <a:solidFill>
                  <a:schemeClr val="bg1"/>
                </a:solidFill>
              </a:rPr>
              <a:t>rupture of the mass may worsen prognosis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2 - Thorough </a:t>
            </a:r>
            <a:r>
              <a:rPr lang="en-US" dirty="0">
                <a:solidFill>
                  <a:schemeClr val="bg1"/>
                </a:solidFill>
              </a:rPr>
              <a:t>inspection of the entire pelvis and abdomen, especially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inspection </a:t>
            </a:r>
            <a:r>
              <a:rPr lang="en-US" dirty="0">
                <a:solidFill>
                  <a:schemeClr val="bg1"/>
                </a:solidFill>
              </a:rPr>
              <a:t>of all bowel surfaces and mesentery, is challenging.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3-  Tumor </a:t>
            </a:r>
            <a:r>
              <a:rPr lang="en-US" dirty="0">
                <a:solidFill>
                  <a:schemeClr val="bg1"/>
                </a:solidFill>
              </a:rPr>
              <a:t>seeding of the laparoscopic access sites (port site metastasis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chemeClr val="bg1"/>
                </a:solidFill>
              </a:rPr>
              <a:t>may occur.</a:t>
            </a:r>
          </a:p>
          <a:p>
            <a:endParaRPr lang="en-US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455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Technique for Surgical Staging </a:t>
            </a:r>
            <a:endParaRPr lang="fa-IR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52977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vertical </a:t>
            </a:r>
            <a:r>
              <a:rPr lang="en-US" dirty="0">
                <a:solidFill>
                  <a:srgbClr val="FFFF00"/>
                </a:solidFill>
              </a:rPr>
              <a:t>abdominal incision </a:t>
            </a:r>
            <a:r>
              <a:rPr lang="en-US" dirty="0">
                <a:solidFill>
                  <a:schemeClr val="bg1"/>
                </a:solidFill>
              </a:rPr>
              <a:t>is recommended to allow adequate access to the upper abdomen 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When </a:t>
            </a:r>
            <a:r>
              <a:rPr lang="en-US" dirty="0">
                <a:solidFill>
                  <a:schemeClr val="bg1"/>
                </a:solidFill>
              </a:rPr>
              <a:t>a malignancy is unexpectedly discovered in a patient who has a lower transverse </a:t>
            </a:r>
            <a:r>
              <a:rPr lang="en-US" dirty="0" smtClean="0">
                <a:solidFill>
                  <a:schemeClr val="bg1"/>
                </a:solidFill>
              </a:rPr>
              <a:t>incision: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a - </a:t>
            </a:r>
            <a:r>
              <a:rPr lang="en-US" dirty="0">
                <a:solidFill>
                  <a:schemeClr val="bg1"/>
                </a:solidFill>
              </a:rPr>
              <a:t>the rectus muscles can be either divided </a:t>
            </a:r>
            <a:r>
              <a:rPr lang="en-US" dirty="0" smtClean="0">
                <a:solidFill>
                  <a:srgbClr val="FFFF00"/>
                </a:solidFill>
              </a:rPr>
              <a:t>( </a:t>
            </a:r>
            <a:r>
              <a:rPr lang="en-US" dirty="0" err="1" smtClean="0">
                <a:solidFill>
                  <a:srgbClr val="FFFF00"/>
                </a:solidFill>
              </a:rPr>
              <a:t>maylard</a:t>
            </a:r>
            <a:r>
              <a:rPr lang="en-US" dirty="0" smtClean="0">
                <a:solidFill>
                  <a:srgbClr val="FFFF00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or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b - detached </a:t>
            </a:r>
            <a:r>
              <a:rPr lang="en-US" dirty="0">
                <a:solidFill>
                  <a:schemeClr val="bg1"/>
                </a:solidFill>
              </a:rPr>
              <a:t>from the symphysis pubis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chernney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c - If </a:t>
            </a:r>
            <a:r>
              <a:rPr lang="en-US" dirty="0">
                <a:solidFill>
                  <a:schemeClr val="bg1"/>
                </a:solidFill>
              </a:rPr>
              <a:t>this is not sufficient, the incision can be extended on one side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to </a:t>
            </a:r>
            <a:r>
              <a:rPr lang="en-US" dirty="0">
                <a:solidFill>
                  <a:schemeClr val="bg1"/>
                </a:solidFill>
              </a:rPr>
              <a:t>create a </a:t>
            </a:r>
            <a:r>
              <a:rPr lang="en-US" dirty="0">
                <a:solidFill>
                  <a:srgbClr val="FFFF00"/>
                </a:solidFill>
              </a:rPr>
              <a:t>“J”</a:t>
            </a:r>
            <a:r>
              <a:rPr lang="en-US" dirty="0">
                <a:solidFill>
                  <a:schemeClr val="bg1"/>
                </a:solidFill>
              </a:rPr>
              <a:t> incision 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ovarian tumor should be removed </a:t>
            </a:r>
            <a:r>
              <a:rPr lang="en-US" dirty="0">
                <a:solidFill>
                  <a:srgbClr val="FFFF00"/>
                </a:solidFill>
              </a:rPr>
              <a:t>intact</a:t>
            </a:r>
            <a:r>
              <a:rPr lang="en-US" dirty="0">
                <a:solidFill>
                  <a:schemeClr val="bg1"/>
                </a:solidFill>
              </a:rPr>
              <a:t>, if possible, and a </a:t>
            </a:r>
            <a:r>
              <a:rPr lang="en-US" dirty="0">
                <a:solidFill>
                  <a:srgbClr val="FFFF00"/>
                </a:solidFill>
              </a:rPr>
              <a:t>frozen </a:t>
            </a:r>
            <a:r>
              <a:rPr lang="en-US" dirty="0">
                <a:solidFill>
                  <a:schemeClr val="bg1"/>
                </a:solidFill>
              </a:rPr>
              <a:t>histologic section should be obtained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560"/>
            <a:ext cx="10515600" cy="888909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Capsule rupture </a:t>
            </a:r>
            <a:endParaRPr lang="fa-IR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441269"/>
            <a:ext cx="10515600" cy="5119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FFFF00"/>
                </a:solidFill>
              </a:rPr>
              <a:t>Preoperatively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-  Intraoperative  </a:t>
            </a:r>
            <a:r>
              <a:rPr lang="en-US" dirty="0" smtClean="0">
                <a:solidFill>
                  <a:schemeClr val="bg1"/>
                </a:solidFill>
              </a:rPr>
              <a:t>during </a:t>
            </a:r>
            <a:r>
              <a:rPr lang="en-US" dirty="0">
                <a:solidFill>
                  <a:schemeClr val="bg1"/>
                </a:solidFill>
              </a:rPr>
              <a:t>surgical removal and may disseminate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malignant </a:t>
            </a:r>
            <a:r>
              <a:rPr lang="en-US" dirty="0">
                <a:solidFill>
                  <a:schemeClr val="bg1"/>
                </a:solidFill>
              </a:rPr>
              <a:t>cells via the peritoneal circulation </a:t>
            </a:r>
            <a:r>
              <a:rPr lang="en-US" dirty="0" smtClean="0">
                <a:solidFill>
                  <a:schemeClr val="bg1"/>
                </a:solidFill>
              </a:rPr>
              <a:t>.This </a:t>
            </a:r>
            <a:r>
              <a:rPr lang="en-US" dirty="0">
                <a:solidFill>
                  <a:schemeClr val="bg1"/>
                </a:solidFill>
              </a:rPr>
              <a:t>is reflected in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staging system: for stage I disease, surgical spill </a:t>
            </a:r>
            <a:r>
              <a:rPr lang="en-US" dirty="0" smtClean="0">
                <a:solidFill>
                  <a:schemeClr val="bg1"/>
                </a:solidFill>
              </a:rPr>
              <a:t>is </a:t>
            </a:r>
            <a:r>
              <a:rPr lang="en-US" dirty="0" smtClean="0">
                <a:solidFill>
                  <a:srgbClr val="FFFF00"/>
                </a:solidFill>
              </a:rPr>
              <a:t>IC1</a:t>
            </a:r>
            <a:r>
              <a:rPr lang="en-US" dirty="0">
                <a:solidFill>
                  <a:schemeClr val="bg1"/>
                </a:solidFill>
              </a:rPr>
              <a:t>, and rupture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prior </a:t>
            </a:r>
            <a:r>
              <a:rPr lang="en-US" dirty="0">
                <a:solidFill>
                  <a:schemeClr val="bg1"/>
                </a:solidFill>
              </a:rPr>
              <a:t>to surgery is </a:t>
            </a:r>
            <a:r>
              <a:rPr lang="en-US" dirty="0">
                <a:solidFill>
                  <a:srgbClr val="FFFF00"/>
                </a:solidFill>
              </a:rPr>
              <a:t>IC2</a:t>
            </a:r>
            <a:r>
              <a:rPr lang="en-US" dirty="0">
                <a:solidFill>
                  <a:schemeClr val="bg1"/>
                </a:solidFill>
              </a:rPr>
              <a:t>. Patients with disease confined to one or both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ovaries </a:t>
            </a:r>
            <a:r>
              <a:rPr lang="en-US" dirty="0">
                <a:solidFill>
                  <a:schemeClr val="bg1"/>
                </a:solidFill>
              </a:rPr>
              <a:t>who have intraoperative capsule rupture are upgraded from </a:t>
            </a:r>
            <a:r>
              <a:rPr lang="en-US" dirty="0" smtClean="0">
                <a:solidFill>
                  <a:schemeClr val="bg1"/>
                </a:solidFill>
              </a:rPr>
              <a:t>IA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IB to IC1.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dirty="0">
                <a:solidFill>
                  <a:srgbClr val="FFFF00"/>
                </a:solidFill>
              </a:rPr>
              <a:t>clinically significant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because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stage </a:t>
            </a:r>
            <a:r>
              <a:rPr lang="en-US" dirty="0">
                <a:solidFill>
                  <a:srgbClr val="FFFF00"/>
                </a:solidFill>
              </a:rPr>
              <a:t>IC </a:t>
            </a:r>
            <a:r>
              <a:rPr lang="en-US" dirty="0">
                <a:solidFill>
                  <a:schemeClr val="bg1"/>
                </a:solidFill>
              </a:rPr>
              <a:t>is typically the threshold for treating with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chemotherapy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for certain </a:t>
            </a:r>
            <a:r>
              <a:rPr lang="en-US" dirty="0" err="1">
                <a:solidFill>
                  <a:schemeClr val="bg1"/>
                </a:solidFill>
              </a:rPr>
              <a:t>histologies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59"/>
            <a:ext cx="10515600" cy="7968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Thorough steps</a:t>
            </a:r>
            <a:r>
              <a:rPr lang="fa-IR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 of  surgical staging</a:t>
            </a:r>
            <a:endParaRPr lang="fa-IR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8987"/>
            <a:ext cx="10515600" cy="448056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Any free fluid, especially in the pelvic cul-de-sac, should be submitted for </a:t>
            </a:r>
            <a:r>
              <a:rPr lang="en-US" dirty="0" err="1">
                <a:solidFill>
                  <a:schemeClr val="bg1"/>
                </a:solidFill>
              </a:rPr>
              <a:t>cytologic</a:t>
            </a:r>
            <a:r>
              <a:rPr lang="en-US" dirty="0">
                <a:solidFill>
                  <a:schemeClr val="bg1"/>
                </a:solidFill>
              </a:rPr>
              <a:t> evaluation.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. If no free fluid is present, peritoneal washings should be performed by instilling and recovering </a:t>
            </a:r>
            <a:r>
              <a:rPr lang="en-US" dirty="0">
                <a:solidFill>
                  <a:srgbClr val="FFFF00"/>
                </a:solidFill>
              </a:rPr>
              <a:t>50 to </a:t>
            </a:r>
            <a:r>
              <a:rPr lang="en-US" dirty="0" smtClean="0">
                <a:solidFill>
                  <a:srgbClr val="FFFF00"/>
                </a:solidFill>
              </a:rPr>
              <a:t>100 or </a:t>
            </a:r>
            <a:r>
              <a:rPr lang="en-US" dirty="0">
                <a:solidFill>
                  <a:srgbClr val="FFFF00"/>
                </a:solidFill>
              </a:rPr>
              <a:t>200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mL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>
                <a:solidFill>
                  <a:srgbClr val="FFFF00"/>
                </a:solidFill>
              </a:rPr>
              <a:t>saline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from the pelvic cul-de-sac, each </a:t>
            </a:r>
            <a:r>
              <a:rPr lang="en-US" dirty="0" err="1">
                <a:solidFill>
                  <a:schemeClr val="bg1"/>
                </a:solidFill>
              </a:rPr>
              <a:t>paracolic</a:t>
            </a:r>
            <a:r>
              <a:rPr lang="en-US" dirty="0">
                <a:solidFill>
                  <a:schemeClr val="bg1"/>
                </a:solidFill>
              </a:rPr>
              <a:t> gutter, and beneath each </a:t>
            </a:r>
            <a:r>
              <a:rPr lang="en-US" dirty="0" err="1">
                <a:solidFill>
                  <a:schemeClr val="bg1"/>
                </a:solidFill>
              </a:rPr>
              <a:t>hemidiaphragm</a:t>
            </a:r>
            <a:r>
              <a:rPr lang="en-US" dirty="0">
                <a:solidFill>
                  <a:schemeClr val="bg1"/>
                </a:solidFill>
              </a:rPr>
              <a:t>. Obtaining the specimens from under the diaphragms can be facilitated with the use of a rubber catheter attached to the end of a bulb syringe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 A systematic exploration of all the intra-abdominal surfaces and viscera is </a:t>
            </a:r>
            <a:r>
              <a:rPr lang="en-US" dirty="0" smtClean="0">
                <a:solidFill>
                  <a:schemeClr val="bg1"/>
                </a:solidFill>
              </a:rPr>
              <a:t>performed.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020" y="567509"/>
            <a:ext cx="10622280" cy="629049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4. Any </a:t>
            </a:r>
            <a:r>
              <a:rPr lang="en-US" dirty="0">
                <a:solidFill>
                  <a:srgbClr val="FFFF00"/>
                </a:solidFill>
              </a:rPr>
              <a:t>suspicious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areas or </a:t>
            </a:r>
            <a:r>
              <a:rPr lang="en-US" dirty="0">
                <a:solidFill>
                  <a:srgbClr val="FFFF00"/>
                </a:solidFill>
              </a:rPr>
              <a:t>adhesions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on the peritoneal surfaces should </a:t>
            </a:r>
            <a:r>
              <a:rPr lang="en-US" dirty="0" smtClean="0">
                <a:solidFill>
                  <a:schemeClr val="bg1"/>
                </a:solidFill>
              </a:rPr>
              <a:t>be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</a:t>
            </a:r>
            <a:r>
              <a:rPr lang="en-US" dirty="0">
                <a:solidFill>
                  <a:schemeClr val="bg1"/>
                </a:solidFill>
              </a:rPr>
              <a:t>biopsied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Dense adhesions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rgbClr val="FFFF00"/>
                </a:solidFill>
              </a:rPr>
              <a:t>stage 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chemeClr val="bg1"/>
                </a:solidFill>
              </a:rPr>
              <a:t>with histologically proven neoplastic </a:t>
            </a:r>
            <a:r>
              <a:rPr lang="en-US" dirty="0" smtClean="0">
                <a:solidFill>
                  <a:schemeClr val="bg1"/>
                </a:solidFill>
              </a:rPr>
              <a:t>cells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</a:t>
            </a:r>
            <a:r>
              <a:rPr lang="en-US" dirty="0">
                <a:solidFill>
                  <a:schemeClr val="bg1"/>
                </a:solidFill>
              </a:rPr>
              <a:t>justify upgrading to </a:t>
            </a:r>
            <a:r>
              <a:rPr lang="en-US" dirty="0">
                <a:solidFill>
                  <a:srgbClr val="FFFF00"/>
                </a:solidFill>
              </a:rPr>
              <a:t>stage II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If there is no evidence of disease, multiple peritoneum biopsies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      -  pelvic </a:t>
            </a:r>
            <a:r>
              <a:rPr lang="en-US" dirty="0">
                <a:solidFill>
                  <a:schemeClr val="bg1"/>
                </a:solidFill>
              </a:rPr>
              <a:t>cul-de-sac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-  both </a:t>
            </a:r>
            <a:r>
              <a:rPr lang="en-US" dirty="0" err="1">
                <a:solidFill>
                  <a:schemeClr val="bg1"/>
                </a:solidFill>
              </a:rPr>
              <a:t>paracolic</a:t>
            </a:r>
            <a:r>
              <a:rPr lang="en-US" dirty="0">
                <a:solidFill>
                  <a:schemeClr val="bg1"/>
                </a:solidFill>
              </a:rPr>
              <a:t> gutters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-  pelvic side wall ,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-  over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bladder,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-  both </a:t>
            </a:r>
            <a:r>
              <a:rPr lang="en-US" dirty="0" err="1" smtClean="0">
                <a:solidFill>
                  <a:schemeClr val="bg1"/>
                </a:solidFill>
              </a:rPr>
              <a:t>hemidiaphragm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-  intestinal </a:t>
            </a:r>
            <a:r>
              <a:rPr lang="en-US" dirty="0">
                <a:solidFill>
                  <a:schemeClr val="bg1"/>
                </a:solidFill>
              </a:rPr>
              <a:t>mesenteries should be taken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5.The </a:t>
            </a:r>
            <a:r>
              <a:rPr lang="en-US" dirty="0">
                <a:solidFill>
                  <a:schemeClr val="bg1"/>
                </a:solidFill>
              </a:rPr>
              <a:t>diaphragm should be sampled, either by </a:t>
            </a:r>
            <a:r>
              <a:rPr lang="en-US" dirty="0">
                <a:solidFill>
                  <a:srgbClr val="FFFF00"/>
                </a:solidFill>
              </a:rPr>
              <a:t>biopsy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or by </a:t>
            </a:r>
            <a:r>
              <a:rPr lang="en-US" dirty="0">
                <a:solidFill>
                  <a:srgbClr val="FFFF00"/>
                </a:solidFill>
              </a:rPr>
              <a:t>scraping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with a tongue depressor, and a </a:t>
            </a:r>
            <a:r>
              <a:rPr lang="en-US" dirty="0" smtClean="0">
                <a:solidFill>
                  <a:schemeClr val="bg1"/>
                </a:solidFill>
              </a:rPr>
              <a:t>sample </a:t>
            </a:r>
            <a:r>
              <a:rPr lang="en-US" dirty="0">
                <a:solidFill>
                  <a:schemeClr val="bg1"/>
                </a:solidFill>
              </a:rPr>
              <a:t>obtained for </a:t>
            </a:r>
            <a:r>
              <a:rPr lang="en-US" dirty="0" err="1">
                <a:solidFill>
                  <a:schemeClr val="bg1"/>
                </a:solidFill>
              </a:rPr>
              <a:t>cytologic</a:t>
            </a:r>
            <a:r>
              <a:rPr lang="en-US" dirty="0">
                <a:solidFill>
                  <a:schemeClr val="bg1"/>
                </a:solidFill>
              </a:rPr>
              <a:t> assessment. Biopsies of any </a:t>
            </a:r>
            <a:r>
              <a:rPr lang="en-US" dirty="0">
                <a:solidFill>
                  <a:srgbClr val="FFFF00"/>
                </a:solidFill>
              </a:rPr>
              <a:t>irregularities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on the surface of the diaphragm can be facilitated by the use of the laparoscope and the associated biopsy instrument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9099"/>
            <a:ext cx="10515600" cy="61645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FFFF00"/>
                </a:solidFill>
              </a:rPr>
              <a:t>Omentectomy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6. </a:t>
            </a:r>
            <a:r>
              <a:rPr lang="en-US" dirty="0" err="1" smtClean="0">
                <a:solidFill>
                  <a:schemeClr val="bg1"/>
                </a:solidFill>
              </a:rPr>
              <a:t>Omentum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should be resected from the transverse colon, </a:t>
            </a:r>
            <a:r>
              <a:rPr lang="en-US" dirty="0" smtClean="0">
                <a:solidFill>
                  <a:schemeClr val="bg1"/>
                </a:solidFill>
              </a:rPr>
              <a:t>including from </a:t>
            </a:r>
            <a:r>
              <a:rPr lang="en-US" dirty="0">
                <a:solidFill>
                  <a:schemeClr val="bg1"/>
                </a:solidFill>
              </a:rPr>
              <a:t>the hepatic and splenic flexure of the colon and separated from its attachment to the greater curvature of the stomach, including ligation of the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left and right gastroepiploic </a:t>
            </a:r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short gastric arteries</a:t>
            </a:r>
            <a:r>
              <a:rPr lang="en-US" dirty="0">
                <a:solidFill>
                  <a:schemeClr val="bg1"/>
                </a:solidFill>
              </a:rPr>
              <a:t>, a procedure called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supracolic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omentectomy</a:t>
            </a:r>
            <a:r>
              <a:rPr lang="en-US" dirty="0">
                <a:solidFill>
                  <a:schemeClr val="bg1"/>
                </a:solidFill>
              </a:rPr>
              <a:t>. The procedure is initiated on the underside of the greater </a:t>
            </a:r>
            <a:r>
              <a:rPr lang="en-US" dirty="0" err="1">
                <a:solidFill>
                  <a:schemeClr val="bg1"/>
                </a:solidFill>
              </a:rPr>
              <a:t>omentum</a:t>
            </a:r>
            <a:r>
              <a:rPr lang="en-US" dirty="0">
                <a:solidFill>
                  <a:schemeClr val="bg1"/>
                </a:solidFill>
              </a:rPr>
              <a:t>, where the peritoneum is incised a few millimeters away from the transverse colon. The branches of the gastroepiploic vessels are clamped, ligated, and divided, along with all the small branching vessels that feed the </a:t>
            </a:r>
            <a:r>
              <a:rPr lang="en-US" dirty="0" err="1">
                <a:solidFill>
                  <a:schemeClr val="bg1"/>
                </a:solidFill>
              </a:rPr>
              <a:t>infracolic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omentum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Resection of the </a:t>
            </a:r>
            <a:r>
              <a:rPr lang="en-US" dirty="0" err="1">
                <a:solidFill>
                  <a:schemeClr val="bg1"/>
                </a:solidFill>
              </a:rPr>
              <a:t>omentum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with metastatic </a:t>
            </a:r>
            <a:r>
              <a:rPr lang="en-US" dirty="0">
                <a:solidFill>
                  <a:schemeClr val="bg1"/>
                </a:solidFill>
              </a:rPr>
              <a:t>disease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(omental </a:t>
            </a:r>
            <a:r>
              <a:rPr lang="en-US" dirty="0">
                <a:solidFill>
                  <a:srgbClr val="FFFF00"/>
                </a:solidFill>
              </a:rPr>
              <a:t>cake), </a:t>
            </a:r>
            <a:r>
              <a:rPr lang="en-US" dirty="0">
                <a:solidFill>
                  <a:schemeClr val="bg1"/>
                </a:solidFill>
              </a:rPr>
              <a:t>may be performed even when optimal </a:t>
            </a:r>
            <a:r>
              <a:rPr lang="en-US" dirty="0" err="1">
                <a:solidFill>
                  <a:schemeClr val="bg1"/>
                </a:solidFill>
              </a:rPr>
              <a:t>cytoreduction</a:t>
            </a:r>
            <a:r>
              <a:rPr lang="en-US" dirty="0">
                <a:solidFill>
                  <a:schemeClr val="bg1"/>
                </a:solidFill>
              </a:rPr>
              <a:t> is not possible in order to decrease tumor bulk and formation of postoperative </a:t>
            </a:r>
            <a:r>
              <a:rPr lang="en-US" dirty="0">
                <a:solidFill>
                  <a:srgbClr val="FFFF00"/>
                </a:solidFill>
              </a:rPr>
              <a:t>ascites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182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874"/>
            <a:ext cx="10515600" cy="6584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lymphadenectomy</a:t>
            </a:r>
            <a:endParaRPr lang="fa-IR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1567543"/>
            <a:ext cx="10515600" cy="4585064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7. The retroperitoneal spaces should be explored to evaluate the pelvic and para-aortic lymph nodes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 retroperitoneal dissection is performed by incision of the peritoneum over the psoas muscles. Any enlarged lymph nodes should be resected and submitted for frozen section. If </a:t>
            </a:r>
            <a:r>
              <a:rPr lang="en-US" dirty="0">
                <a:solidFill>
                  <a:srgbClr val="FFFF00"/>
                </a:solidFill>
              </a:rPr>
              <a:t>no metastases </a:t>
            </a:r>
            <a:r>
              <a:rPr lang="en-US" dirty="0">
                <a:solidFill>
                  <a:schemeClr val="bg1"/>
                </a:solidFill>
              </a:rPr>
              <a:t>are present, a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formal pelvic lymphadenectomy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should be performed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rgbClr val="FFFF00"/>
                </a:solidFill>
              </a:rPr>
              <a:t>paraaortic</a:t>
            </a:r>
            <a:r>
              <a:rPr lang="en-US" dirty="0">
                <a:solidFill>
                  <a:srgbClr val="FFFF00"/>
                </a:solidFill>
              </a:rPr>
              <a:t> area </a:t>
            </a:r>
            <a:r>
              <a:rPr lang="en-US" dirty="0">
                <a:solidFill>
                  <a:schemeClr val="bg1"/>
                </a:solidFill>
              </a:rPr>
              <a:t>should be palpated and lymph nodes sampled if </a:t>
            </a:r>
            <a:r>
              <a:rPr lang="en-US" dirty="0">
                <a:solidFill>
                  <a:srgbClr val="FFFF00"/>
                </a:solidFill>
              </a:rPr>
              <a:t>enlarged or suspicious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260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88" y="286748"/>
            <a:ext cx="10515600" cy="5754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lymphadenectomy</a:t>
            </a:r>
            <a:endParaRPr lang="fa-IR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97" y="963749"/>
            <a:ext cx="11116491" cy="56823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one-third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of patients with apparent </a:t>
            </a:r>
            <a:r>
              <a:rPr lang="en-US" dirty="0">
                <a:solidFill>
                  <a:srgbClr val="FFFF00"/>
                </a:solidFill>
              </a:rPr>
              <a:t>stage 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has node </a:t>
            </a:r>
            <a:r>
              <a:rPr lang="en-US" dirty="0" err="1" smtClean="0">
                <a:solidFill>
                  <a:schemeClr val="bg1"/>
                </a:solidFill>
              </a:rPr>
              <a:t>metastesis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pelvic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err="1">
                <a:solidFill>
                  <a:schemeClr val="bg1"/>
                </a:solidFill>
              </a:rPr>
              <a:t>paraaortic</a:t>
            </a:r>
            <a:r>
              <a:rPr lang="en-US" dirty="0">
                <a:solidFill>
                  <a:schemeClr val="bg1"/>
                </a:solidFill>
              </a:rPr>
              <a:t> lymph node sampling is performed to detect </a:t>
            </a:r>
            <a:r>
              <a:rPr lang="en-US" dirty="0">
                <a:solidFill>
                  <a:srgbClr val="FFFF00"/>
                </a:solidFill>
              </a:rPr>
              <a:t>occult stage III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Though </a:t>
            </a:r>
            <a:r>
              <a:rPr lang="en-US" dirty="0">
                <a:solidFill>
                  <a:schemeClr val="bg1"/>
                </a:solidFill>
              </a:rPr>
              <a:t>lymph node sampling is associated </a:t>
            </a:r>
            <a:r>
              <a:rPr lang="en-US" dirty="0" smtClean="0">
                <a:solidFill>
                  <a:schemeClr val="bg1"/>
                </a:solidFill>
              </a:rPr>
              <a:t>with: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-  increased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duration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of surgery and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- 13 % </a:t>
            </a:r>
            <a:r>
              <a:rPr lang="en-US" dirty="0">
                <a:solidFill>
                  <a:schemeClr val="bg1"/>
                </a:solidFill>
              </a:rPr>
              <a:t>risk of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lymphocyst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formation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failure to detect nodal disease can have major prognostic </a:t>
            </a:r>
            <a:r>
              <a:rPr lang="en-US" dirty="0" smtClean="0">
                <a:solidFill>
                  <a:schemeClr val="bg1"/>
                </a:solidFill>
              </a:rPr>
              <a:t>implication.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exception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to routine lymph node sampling is patients with apparent </a:t>
            </a:r>
            <a:r>
              <a:rPr lang="en-US" dirty="0">
                <a:solidFill>
                  <a:srgbClr val="FFFF00"/>
                </a:solidFill>
              </a:rPr>
              <a:t>early </a:t>
            </a:r>
            <a:r>
              <a:rPr lang="en-US" dirty="0">
                <a:solidFill>
                  <a:schemeClr val="bg1"/>
                </a:solidFill>
              </a:rPr>
              <a:t>disease with </a:t>
            </a:r>
            <a:r>
              <a:rPr lang="en-US" dirty="0">
                <a:solidFill>
                  <a:srgbClr val="FFFF00"/>
                </a:solidFill>
              </a:rPr>
              <a:t>mucinous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tumors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3 </a:t>
            </a:r>
            <a:r>
              <a:rPr lang="en-US" dirty="0" smtClean="0">
                <a:solidFill>
                  <a:schemeClr val="bg1"/>
                </a:solidFill>
              </a:rPr>
              <a:t>% of </a:t>
            </a:r>
            <a:r>
              <a:rPr lang="en-US" dirty="0">
                <a:solidFill>
                  <a:schemeClr val="bg1"/>
                </a:solidFill>
              </a:rPr>
              <a:t>EOC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t</a:t>
            </a:r>
            <a:r>
              <a:rPr lang="en-US" dirty="0" smtClean="0">
                <a:solidFill>
                  <a:schemeClr val="bg1"/>
                </a:solidFill>
              </a:rPr>
              <a:t>hat </a:t>
            </a:r>
            <a:r>
              <a:rPr lang="en-US" dirty="0">
                <a:solidFill>
                  <a:schemeClr val="bg1"/>
                </a:solidFill>
              </a:rPr>
              <a:t>appear confined to the ovary.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rate of lymph node metastases was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0.7 </a:t>
            </a:r>
            <a:r>
              <a:rPr lang="en-US" dirty="0" smtClean="0">
                <a:solidFill>
                  <a:srgbClr val="FFFF00"/>
                </a:solidFill>
              </a:rPr>
              <a:t>%</a:t>
            </a:r>
            <a:r>
              <a:rPr lang="en-US" dirty="0" smtClean="0"/>
              <a:t>, </a:t>
            </a:r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no survival difference </a:t>
            </a:r>
            <a:r>
              <a:rPr lang="en-US" dirty="0">
                <a:solidFill>
                  <a:schemeClr val="bg1"/>
                </a:solidFill>
              </a:rPr>
              <a:t>was noted in those with and without lymph node sampling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938"/>
            <a:ext cx="10515600" cy="875846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Appendectomy</a:t>
            </a:r>
            <a:endParaRPr lang="fa-IR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4687797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bg1"/>
              </a:buClr>
            </a:pPr>
            <a:r>
              <a:rPr lang="en-US" dirty="0"/>
              <a:t> </a:t>
            </a:r>
            <a:r>
              <a:rPr lang="en-US" dirty="0">
                <a:solidFill>
                  <a:schemeClr val="bg1"/>
                </a:solidFill>
              </a:rPr>
              <a:t>If the appendix </a:t>
            </a:r>
            <a:r>
              <a:rPr lang="en-US" dirty="0">
                <a:solidFill>
                  <a:srgbClr val="FFFF00"/>
                </a:solidFill>
              </a:rPr>
              <a:t>is involved </a:t>
            </a:r>
            <a:r>
              <a:rPr lang="en-US" dirty="0">
                <a:solidFill>
                  <a:schemeClr val="bg1"/>
                </a:solidFill>
              </a:rPr>
              <a:t>with tumor, then an </a:t>
            </a:r>
            <a:r>
              <a:rPr lang="en-US" dirty="0">
                <a:solidFill>
                  <a:srgbClr val="FFFF00"/>
                </a:solidFill>
              </a:rPr>
              <a:t>appendectomy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should be </a:t>
            </a:r>
            <a:r>
              <a:rPr lang="en-US" dirty="0" smtClean="0">
                <a:solidFill>
                  <a:schemeClr val="bg1"/>
                </a:solidFill>
              </a:rPr>
              <a:t>performed. 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Experts </a:t>
            </a:r>
            <a:r>
              <a:rPr lang="en-US" dirty="0">
                <a:solidFill>
                  <a:schemeClr val="bg1"/>
                </a:solidFill>
              </a:rPr>
              <a:t>perform </a:t>
            </a:r>
            <a:r>
              <a:rPr lang="en-US" dirty="0">
                <a:solidFill>
                  <a:srgbClr val="FFFF00"/>
                </a:solidFill>
              </a:rPr>
              <a:t>routine appendectomy </a:t>
            </a:r>
            <a:r>
              <a:rPr lang="en-US" dirty="0">
                <a:solidFill>
                  <a:schemeClr val="bg1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mucinous histology </a:t>
            </a:r>
            <a:r>
              <a:rPr lang="en-US" dirty="0">
                <a:solidFill>
                  <a:schemeClr val="bg1"/>
                </a:solidFill>
              </a:rPr>
              <a:t>is a concern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since complications are rare and a normal-looking appendix does not exclude metastatic disease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fa-IR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 With </a:t>
            </a:r>
            <a:r>
              <a:rPr lang="en-US" dirty="0">
                <a:solidFill>
                  <a:srgbClr val="FFFF00"/>
                </a:solidFill>
              </a:rPr>
              <a:t>mucinous </a:t>
            </a:r>
            <a:r>
              <a:rPr lang="en-US" dirty="0">
                <a:solidFill>
                  <a:schemeClr val="bg1"/>
                </a:solidFill>
              </a:rPr>
              <a:t>ovarian tumors found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- metastatic </a:t>
            </a:r>
            <a:r>
              <a:rPr lang="en-US" dirty="0">
                <a:solidFill>
                  <a:schemeClr val="bg1"/>
                </a:solidFill>
              </a:rPr>
              <a:t>disease to the appendix or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- </a:t>
            </a:r>
            <a:r>
              <a:rPr lang="en-US" dirty="0">
                <a:solidFill>
                  <a:srgbClr val="FFFF00"/>
                </a:solidFill>
              </a:rPr>
              <a:t>primary </a:t>
            </a:r>
            <a:r>
              <a:rPr lang="en-US" dirty="0" err="1">
                <a:solidFill>
                  <a:srgbClr val="FFFF00"/>
                </a:solidFill>
              </a:rPr>
              <a:t>appendiceal</a:t>
            </a:r>
            <a:r>
              <a:rPr lang="en-US" dirty="0">
                <a:solidFill>
                  <a:srgbClr val="FFFF00"/>
                </a:solidFill>
              </a:rPr>
              <a:t> cancer </a:t>
            </a:r>
            <a:r>
              <a:rPr lang="en-US" dirty="0">
                <a:solidFill>
                  <a:schemeClr val="bg1"/>
                </a:solidFill>
              </a:rPr>
              <a:t>was relatively </a:t>
            </a:r>
            <a:r>
              <a:rPr lang="en-US" dirty="0" smtClean="0">
                <a:solidFill>
                  <a:schemeClr val="bg1"/>
                </a:solidFill>
              </a:rPr>
              <a:t>common: 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1040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60" y="152765"/>
            <a:ext cx="11341099" cy="670523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Overview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Ovarian cancer is the </a:t>
            </a:r>
            <a:r>
              <a:rPr lang="en-US" sz="2800" dirty="0" smtClean="0">
                <a:solidFill>
                  <a:srgbClr val="FFFF00"/>
                </a:solidFill>
              </a:rPr>
              <a:t>second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most common gynecologic cancer in the United States but    it accounts for the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majority of </a:t>
            </a:r>
            <a:r>
              <a:rPr lang="en-US" sz="2800" dirty="0" smtClean="0">
                <a:solidFill>
                  <a:schemeClr val="bg1"/>
                </a:solidFill>
              </a:rPr>
              <a:t>deaths from these cancers.</a:t>
            </a:r>
          </a:p>
          <a:p>
            <a:pPr algn="just"/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 Classification</a:t>
            </a:r>
            <a:r>
              <a:rPr lang="en-US" sz="2800" b="1" dirty="0">
                <a:solidFill>
                  <a:srgbClr val="FFFF00"/>
                </a:solidFill>
              </a:rPr>
              <a:t>: </a:t>
            </a:r>
            <a:r>
              <a:rPr lang="en-US" sz="2800" b="1" dirty="0" smtClean="0">
                <a:solidFill>
                  <a:srgbClr val="FFFF00"/>
                </a:solidFill>
              </a:rPr>
              <a:t>      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1- Epithelial    2- </a:t>
            </a:r>
            <a:r>
              <a:rPr lang="en-US" sz="2800" dirty="0" err="1">
                <a:solidFill>
                  <a:schemeClr val="bg1"/>
                </a:solidFill>
              </a:rPr>
              <a:t>Nonepithelial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just"/>
            <a:endParaRPr lang="en-US" sz="28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 Epithelial cancers: 90% are the most common ovarian/fallopian malignancy, and at initial diagnosis, over two-thirds of patients have advanced disease.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bg1"/>
                </a:solidFill>
              </a:rPr>
              <a:t>Nonepithelial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malignancies of the ovary 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10</a:t>
            </a:r>
            <a:r>
              <a:rPr lang="en-US" sz="2800" dirty="0">
                <a:solidFill>
                  <a:schemeClr val="bg1"/>
                </a:solidFill>
              </a:rPr>
              <a:t>% of all ovarian cancers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521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810"/>
            <a:ext cx="10515600" cy="99341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Hysterectomy and </a:t>
            </a:r>
            <a:r>
              <a:rPr lang="en-US" sz="3600" b="1" dirty="0" err="1">
                <a:solidFill>
                  <a:srgbClr val="FFFF00"/>
                </a:solidFill>
              </a:rPr>
              <a:t>salpingo</a:t>
            </a:r>
            <a:r>
              <a:rPr lang="en-US" sz="3600" b="1" dirty="0">
                <a:solidFill>
                  <a:srgbClr val="FFFF00"/>
                </a:solidFill>
              </a:rPr>
              <a:t>-oophorectomy </a:t>
            </a:r>
            <a:endParaRPr lang="fa-IR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494"/>
            <a:ext cx="10515600" cy="46535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TAH + BSO </a:t>
            </a:r>
            <a:r>
              <a:rPr lang="en-US" dirty="0" smtClean="0">
                <a:solidFill>
                  <a:schemeClr val="bg1"/>
                </a:solidFill>
              </a:rPr>
              <a:t>are </a:t>
            </a:r>
            <a:r>
              <a:rPr lang="en-US" dirty="0">
                <a:solidFill>
                  <a:schemeClr val="bg1"/>
                </a:solidFill>
              </a:rPr>
              <a:t>performed in almost </a:t>
            </a:r>
            <a:r>
              <a:rPr lang="en-US" dirty="0">
                <a:solidFill>
                  <a:srgbClr val="FFFF00"/>
                </a:solidFill>
              </a:rPr>
              <a:t>all patients 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Fertility </a:t>
            </a:r>
            <a:r>
              <a:rPr lang="en-US" dirty="0">
                <a:solidFill>
                  <a:srgbClr val="FFFF00"/>
                </a:solidFill>
              </a:rPr>
              <a:t>preservation 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unilateral </a:t>
            </a:r>
            <a:r>
              <a:rPr lang="en-US" dirty="0" err="1">
                <a:solidFill>
                  <a:schemeClr val="bg1"/>
                </a:solidFill>
              </a:rPr>
              <a:t>salpingo</a:t>
            </a:r>
            <a:r>
              <a:rPr lang="en-US" dirty="0">
                <a:solidFill>
                  <a:schemeClr val="bg1"/>
                </a:solidFill>
              </a:rPr>
              <a:t>-oophorectomy </a:t>
            </a:r>
            <a:r>
              <a:rPr lang="en-US" dirty="0" smtClean="0">
                <a:solidFill>
                  <a:schemeClr val="bg1"/>
                </a:solidFill>
              </a:rPr>
              <a:t>+ </a:t>
            </a:r>
            <a:r>
              <a:rPr lang="en-US" dirty="0">
                <a:solidFill>
                  <a:schemeClr val="bg1"/>
                </a:solidFill>
              </a:rPr>
              <a:t>staging.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rationale </a:t>
            </a:r>
            <a:r>
              <a:rPr lang="en-US" dirty="0" smtClean="0">
                <a:solidFill>
                  <a:srgbClr val="FFFF00"/>
                </a:solidFill>
              </a:rPr>
              <a:t>for</a:t>
            </a:r>
            <a:r>
              <a:rPr lang="en-US" dirty="0">
                <a:solidFill>
                  <a:srgbClr val="FFFF00"/>
                </a:solidFill>
              </a:rPr>
              <a:t> TAH + BSO</a:t>
            </a:r>
            <a:r>
              <a:rPr lang="en-US" dirty="0" smtClean="0">
                <a:solidFill>
                  <a:srgbClr val="FFFF00"/>
                </a:solidFill>
              </a:rPr>
              <a:t> :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chemeClr val="bg1"/>
                </a:solidFill>
              </a:rPr>
              <a:t>1- remove </a:t>
            </a:r>
            <a:r>
              <a:rPr lang="en-US" dirty="0">
                <a:solidFill>
                  <a:schemeClr val="bg1"/>
                </a:solidFill>
              </a:rPr>
              <a:t>(if present) </a:t>
            </a:r>
            <a:r>
              <a:rPr lang="en-US" dirty="0">
                <a:solidFill>
                  <a:srgbClr val="FFFF00"/>
                </a:solidFill>
              </a:rPr>
              <a:t>occult metastases </a:t>
            </a:r>
            <a:r>
              <a:rPr lang="en-US" dirty="0">
                <a:solidFill>
                  <a:schemeClr val="bg1"/>
                </a:solidFill>
              </a:rPr>
              <a:t>in the contralateral ovary,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adnexa</a:t>
            </a:r>
            <a:r>
              <a:rPr lang="en-US" dirty="0">
                <a:solidFill>
                  <a:schemeClr val="bg1"/>
                </a:solidFill>
              </a:rPr>
              <a:t>, or uterus.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2-Occasionally</a:t>
            </a:r>
            <a:r>
              <a:rPr lang="en-US" dirty="0">
                <a:solidFill>
                  <a:schemeClr val="bg1"/>
                </a:solidFill>
              </a:rPr>
              <a:t>, a synchronous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primary endometrial </a:t>
            </a:r>
            <a:r>
              <a:rPr lang="en-US" dirty="0">
                <a:solidFill>
                  <a:schemeClr val="bg1"/>
                </a:solidFill>
              </a:rPr>
              <a:t>cancer will be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present</a:t>
            </a:r>
            <a:r>
              <a:rPr lang="en-US" dirty="0">
                <a:solidFill>
                  <a:schemeClr val="bg1"/>
                </a:solidFill>
              </a:rPr>
              <a:t>, or the uterus will be the </a:t>
            </a:r>
            <a:r>
              <a:rPr lang="en-US" dirty="0">
                <a:solidFill>
                  <a:srgbClr val="FFFF00"/>
                </a:solidFill>
              </a:rPr>
              <a:t>site of origin </a:t>
            </a:r>
            <a:r>
              <a:rPr lang="en-US" dirty="0">
                <a:solidFill>
                  <a:schemeClr val="bg1"/>
                </a:solidFill>
              </a:rPr>
              <a:t>of the suspected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EOC 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8751"/>
            <a:ext cx="10515600" cy="879475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staging in patients who desire fertility preservation</a:t>
            </a:r>
            <a:endParaRPr lang="fa-IR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unilateral </a:t>
            </a:r>
            <a:r>
              <a:rPr lang="en-US" dirty="0" err="1">
                <a:solidFill>
                  <a:schemeClr val="bg1"/>
                </a:solidFill>
              </a:rPr>
              <a:t>salpingo</a:t>
            </a:r>
            <a:r>
              <a:rPr lang="en-US" dirty="0">
                <a:solidFill>
                  <a:schemeClr val="bg1"/>
                </a:solidFill>
              </a:rPr>
              <a:t>-oophorectomy </a:t>
            </a:r>
            <a:r>
              <a:rPr lang="en-US" dirty="0" smtClean="0">
                <a:solidFill>
                  <a:srgbClr val="FFFF00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full </a:t>
            </a:r>
            <a:r>
              <a:rPr lang="en-US" dirty="0">
                <a:solidFill>
                  <a:schemeClr val="bg1"/>
                </a:solidFill>
              </a:rPr>
              <a:t>surgical staging </a:t>
            </a:r>
            <a:r>
              <a:rPr lang="en-US" dirty="0" smtClean="0">
                <a:solidFill>
                  <a:srgbClr val="FFFF00"/>
                </a:solidFill>
              </a:rPr>
              <a:t>+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endometrial biopsy to exclude synchronous endometrial cancer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fa-IR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</a:rPr>
              <a:t>Fertility </a:t>
            </a:r>
            <a:r>
              <a:rPr lang="en-US" dirty="0">
                <a:solidFill>
                  <a:schemeClr val="bg1"/>
                </a:solidFill>
              </a:rPr>
              <a:t>preservation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young </a:t>
            </a:r>
            <a:r>
              <a:rPr lang="en-US" dirty="0" smtClean="0">
                <a:solidFill>
                  <a:schemeClr val="bg1"/>
                </a:solidFill>
              </a:rPr>
              <a:t>patients </a:t>
            </a: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- low </a:t>
            </a:r>
            <a:r>
              <a:rPr lang="en-US" dirty="0">
                <a:solidFill>
                  <a:schemeClr val="bg1"/>
                </a:solidFill>
              </a:rPr>
              <a:t>malignant potential </a:t>
            </a:r>
            <a:r>
              <a:rPr lang="en-US" dirty="0" smtClean="0">
                <a:solidFill>
                  <a:schemeClr val="bg1"/>
                </a:solidFill>
              </a:rPr>
              <a:t>(Borderline Tumors) or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- </a:t>
            </a:r>
            <a:r>
              <a:rPr lang="en-US" dirty="0" err="1">
                <a:solidFill>
                  <a:schemeClr val="bg1"/>
                </a:solidFill>
              </a:rPr>
              <a:t>nonepithelial</a:t>
            </a:r>
            <a:r>
              <a:rPr lang="en-US" dirty="0">
                <a:solidFill>
                  <a:schemeClr val="bg1"/>
                </a:solidFill>
              </a:rPr>
              <a:t> ovarian cancers and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- stage </a:t>
            </a:r>
            <a:r>
              <a:rPr lang="en-US" dirty="0">
                <a:solidFill>
                  <a:schemeClr val="bg1"/>
                </a:solidFill>
              </a:rPr>
              <a:t>IA EOC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61" y="103386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Surgery for Advanced stage Cancers (III</a:t>
            </a:r>
            <a:r>
              <a:rPr lang="en-US" b="1" dirty="0">
                <a:solidFill>
                  <a:srgbClr val="FFFF00"/>
                </a:solidFill>
              </a:rPr>
              <a:t>, IV) 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954"/>
            <a:ext cx="10515600" cy="89761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Cytoreductive</a:t>
            </a:r>
            <a:r>
              <a:rPr lang="en-US" sz="3600" b="1" dirty="0">
                <a:solidFill>
                  <a:srgbClr val="FFFF00"/>
                </a:solidFill>
              </a:rPr>
              <a:t> Surgery </a:t>
            </a:r>
            <a:r>
              <a:rPr lang="en-US" sz="3600" b="1" dirty="0" smtClean="0">
                <a:solidFill>
                  <a:srgbClr val="FFFF00"/>
                </a:solidFill>
              </a:rPr>
              <a:t>(Debulking)</a:t>
            </a:r>
            <a:endParaRPr lang="fa-IR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3922"/>
            <a:ext cx="10515600" cy="5385071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In medically stable , </a:t>
            </a:r>
            <a:r>
              <a:rPr lang="en-US" dirty="0" err="1" smtClean="0">
                <a:solidFill>
                  <a:schemeClr val="bg1"/>
                </a:solidFill>
              </a:rPr>
              <a:t>cytoreductive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surgery to remove as much of the </a:t>
            </a:r>
            <a:r>
              <a:rPr lang="en-US" dirty="0" smtClean="0">
                <a:solidFill>
                  <a:schemeClr val="bg1"/>
                </a:solidFill>
              </a:rPr>
              <a:t>primary tumor </a:t>
            </a:r>
            <a:r>
              <a:rPr lang="en-US" dirty="0">
                <a:solidFill>
                  <a:schemeClr val="bg1"/>
                </a:solidFill>
              </a:rPr>
              <a:t>and its metastases as </a:t>
            </a:r>
            <a:r>
              <a:rPr lang="en-US" dirty="0" smtClean="0">
                <a:solidFill>
                  <a:schemeClr val="bg1"/>
                </a:solidFill>
              </a:rPr>
              <a:t>possible</a:t>
            </a:r>
            <a:r>
              <a:rPr lang="en-US" dirty="0">
                <a:solidFill>
                  <a:schemeClr val="bg1"/>
                </a:solidFill>
              </a:rPr>
              <a:t> should</a:t>
            </a:r>
            <a:r>
              <a:rPr lang="en-US" dirty="0" smtClean="0">
                <a:solidFill>
                  <a:schemeClr val="bg1"/>
                </a:solidFill>
              </a:rPr>
              <a:t>  be  is </a:t>
            </a:r>
            <a:r>
              <a:rPr lang="en-US" dirty="0">
                <a:solidFill>
                  <a:schemeClr val="bg1"/>
                </a:solidFill>
              </a:rPr>
              <a:t>referred to as </a:t>
            </a:r>
            <a:r>
              <a:rPr lang="en-US" dirty="0" err="1">
                <a:solidFill>
                  <a:srgbClr val="FFFF00"/>
                </a:solidFill>
              </a:rPr>
              <a:t>debulking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or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cytoreductive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surgery.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operation </a:t>
            </a:r>
            <a:r>
              <a:rPr lang="en-US" dirty="0" smtClean="0">
                <a:solidFill>
                  <a:srgbClr val="FFFF00"/>
                </a:solidFill>
              </a:rPr>
              <a:t>includes :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TAH-BSO +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Complete </a:t>
            </a:r>
            <a:r>
              <a:rPr lang="en-US" dirty="0" err="1" smtClean="0">
                <a:solidFill>
                  <a:schemeClr val="bg1"/>
                </a:solidFill>
              </a:rPr>
              <a:t>omentectomy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Resection </a:t>
            </a:r>
            <a:r>
              <a:rPr lang="en-US" dirty="0">
                <a:solidFill>
                  <a:schemeClr val="bg1"/>
                </a:solidFill>
              </a:rPr>
              <a:t>of any metastatic </a:t>
            </a:r>
            <a:r>
              <a:rPr lang="en-US" dirty="0" smtClean="0">
                <a:solidFill>
                  <a:schemeClr val="bg1"/>
                </a:solidFill>
              </a:rPr>
              <a:t>lesions.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>
                <a:solidFill>
                  <a:schemeClr val="bg1"/>
                </a:solidFill>
              </a:rPr>
              <a:t>The removal of bulky tumor masses may </a:t>
            </a:r>
            <a:r>
              <a:rPr lang="en-US" dirty="0">
                <a:solidFill>
                  <a:srgbClr val="FFFF00"/>
                </a:solidFill>
              </a:rPr>
              <a:t>reduce</a:t>
            </a:r>
            <a:r>
              <a:rPr lang="en-US" dirty="0">
                <a:solidFill>
                  <a:schemeClr val="bg1"/>
                </a:solidFill>
              </a:rPr>
              <a:t> the volume of </a:t>
            </a:r>
            <a:r>
              <a:rPr lang="en-US" dirty="0">
                <a:solidFill>
                  <a:srgbClr val="FFFF00"/>
                </a:solidFill>
              </a:rPr>
              <a:t>ascites</a:t>
            </a:r>
            <a:r>
              <a:rPr lang="en-US" dirty="0">
                <a:solidFill>
                  <a:schemeClr val="bg1"/>
                </a:solidFill>
              </a:rPr>
              <a:t> present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239"/>
            <a:ext cx="10515600" cy="13817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Cytoreductive</a:t>
            </a:r>
            <a:r>
              <a:rPr lang="en-US" sz="4000" b="1" dirty="0">
                <a:solidFill>
                  <a:srgbClr val="FFFF00"/>
                </a:solidFill>
              </a:rPr>
              <a:t> Surgery (Debulking</a:t>
            </a:r>
            <a:r>
              <a:rPr lang="en-US" sz="4000" b="1" dirty="0" smtClean="0">
                <a:solidFill>
                  <a:srgbClr val="FFFF00"/>
                </a:solidFill>
              </a:rPr>
              <a:t>)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lymphadenectomy?</a:t>
            </a:r>
            <a:endParaRPr lang="fa-IR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457" y="1665027"/>
            <a:ext cx="9808029" cy="46980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sz="3600" dirty="0" smtClean="0">
                <a:solidFill>
                  <a:srgbClr val="FFFF00"/>
                </a:solidFill>
              </a:rPr>
              <a:t>Routine systematic lymphadenectomy </a:t>
            </a:r>
            <a:r>
              <a:rPr lang="en-US" sz="3600" dirty="0">
                <a:solidFill>
                  <a:schemeClr val="bg1"/>
                </a:solidFill>
              </a:rPr>
              <a:t>in patients with advanced ovarian </a:t>
            </a:r>
            <a:r>
              <a:rPr lang="en-US" sz="3600" dirty="0" smtClean="0">
                <a:solidFill>
                  <a:schemeClr val="bg1"/>
                </a:solidFill>
              </a:rPr>
              <a:t>cancer and </a:t>
            </a:r>
            <a:r>
              <a:rPr lang="en-US" sz="3600" dirty="0">
                <a:solidFill>
                  <a:srgbClr val="FFFF00"/>
                </a:solidFill>
              </a:rPr>
              <a:t>clinically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and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radiographically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negative nodes should be </a:t>
            </a:r>
            <a:r>
              <a:rPr lang="en-US" sz="3600" dirty="0" smtClean="0">
                <a:solidFill>
                  <a:srgbClr val="FFFF00"/>
                </a:solidFill>
              </a:rPr>
              <a:t>omitted, </a:t>
            </a:r>
            <a:r>
              <a:rPr lang="en-US" sz="3600" dirty="0" smtClean="0">
                <a:solidFill>
                  <a:schemeClr val="bg1"/>
                </a:solidFill>
              </a:rPr>
              <a:t>as no overall survival </a:t>
            </a:r>
            <a:r>
              <a:rPr lang="en-US" sz="3600" dirty="0" err="1" smtClean="0">
                <a:solidFill>
                  <a:schemeClr val="bg1"/>
                </a:solidFill>
              </a:rPr>
              <a:t>benifit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just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449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79746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Cytoreductive</a:t>
            </a:r>
            <a:r>
              <a:rPr lang="en-US" sz="3600" b="1" dirty="0">
                <a:solidFill>
                  <a:srgbClr val="FFFF00"/>
                </a:solidFill>
              </a:rPr>
              <a:t> Surgery</a:t>
            </a:r>
            <a:r>
              <a:rPr lang="en-US" sz="3600" b="1" dirty="0" smtClean="0">
                <a:solidFill>
                  <a:srgbClr val="FFFF00"/>
                </a:solidFill>
              </a:rPr>
              <a:t>  ( Debulking )</a:t>
            </a:r>
            <a:endParaRPr lang="fa-IR" sz="2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676"/>
            <a:ext cx="10515600" cy="47769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If resection of all metastases is not feasible, the goal is to reduce the tumor burden by resection of all individual tumors to an </a:t>
            </a:r>
            <a:r>
              <a:rPr lang="en-US" b="1" dirty="0" smtClean="0">
                <a:solidFill>
                  <a:srgbClr val="FFFF00"/>
                </a:solidFill>
              </a:rPr>
              <a:t>Optimal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status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( &lt;1cm of any single implant of residual disease ).</a:t>
            </a:r>
          </a:p>
          <a:p>
            <a:pPr marL="0" indent="0">
              <a:buNone/>
            </a:pPr>
            <a:endParaRPr lang="fa-IR" dirty="0"/>
          </a:p>
          <a:p>
            <a:r>
              <a:rPr lang="en-US" dirty="0" smtClean="0">
                <a:solidFill>
                  <a:schemeClr val="bg1"/>
                </a:solidFill>
              </a:rPr>
              <a:t>Patients </a:t>
            </a:r>
            <a:r>
              <a:rPr lang="en-US" dirty="0">
                <a:solidFill>
                  <a:schemeClr val="bg1"/>
                </a:solidFill>
              </a:rPr>
              <a:t>whose disease is completely resected to </a:t>
            </a:r>
            <a:r>
              <a:rPr lang="en-US" dirty="0">
                <a:solidFill>
                  <a:srgbClr val="FFFF00"/>
                </a:solidFill>
              </a:rPr>
              <a:t>no macroscopic </a:t>
            </a:r>
            <a:r>
              <a:rPr lang="en-US" dirty="0">
                <a:solidFill>
                  <a:schemeClr val="bg1"/>
                </a:solidFill>
              </a:rPr>
              <a:t>(microscopic only) residual disease have </a:t>
            </a:r>
            <a:r>
              <a:rPr lang="en-US" dirty="0" smtClean="0">
                <a:solidFill>
                  <a:srgbClr val="FFFF00"/>
                </a:solidFill>
              </a:rPr>
              <a:t>best </a:t>
            </a:r>
            <a:r>
              <a:rPr lang="en-US" dirty="0">
                <a:solidFill>
                  <a:srgbClr val="FFFF00"/>
                </a:solidFill>
              </a:rPr>
              <a:t>overall survival :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free </a:t>
            </a:r>
            <a:r>
              <a:rPr lang="en-US" dirty="0">
                <a:solidFill>
                  <a:schemeClr val="bg1"/>
                </a:solidFill>
              </a:rPr>
              <a:t>of disease at 5 </a:t>
            </a:r>
            <a:r>
              <a:rPr lang="en-US" dirty="0" smtClean="0">
                <a:solidFill>
                  <a:schemeClr val="bg1"/>
                </a:solidFill>
              </a:rPr>
              <a:t>years = 30</a:t>
            </a:r>
            <a:r>
              <a:rPr lang="en-US" dirty="0">
                <a:solidFill>
                  <a:schemeClr val="bg1"/>
                </a:solidFill>
              </a:rPr>
              <a:t>% to 40</a:t>
            </a:r>
            <a:r>
              <a:rPr lang="en-US" dirty="0" smtClean="0">
                <a:solidFill>
                  <a:schemeClr val="bg1"/>
                </a:solidFill>
              </a:rPr>
              <a:t>%.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optimal</a:t>
            </a:r>
            <a:r>
              <a:rPr lang="en-US" dirty="0"/>
              <a:t> </a:t>
            </a:r>
            <a:r>
              <a:rPr lang="en-US" dirty="0" err="1">
                <a:solidFill>
                  <a:schemeClr val="bg1"/>
                </a:solidFill>
              </a:rPr>
              <a:t>cytoreduction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is not </a:t>
            </a:r>
            <a:r>
              <a:rPr lang="en-US" dirty="0">
                <a:solidFill>
                  <a:schemeClr val="bg1"/>
                </a:solidFill>
              </a:rPr>
              <a:t>considered achievable, extensive </a:t>
            </a:r>
            <a:r>
              <a:rPr lang="en-US" dirty="0">
                <a:solidFill>
                  <a:srgbClr val="FFFF00"/>
                </a:solidFill>
              </a:rPr>
              <a:t>bowel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urologic </a:t>
            </a:r>
            <a:r>
              <a:rPr lang="en-US" dirty="0">
                <a:solidFill>
                  <a:schemeClr val="bg1"/>
                </a:solidFill>
              </a:rPr>
              <a:t>resections are not indicated, except to overcome a bowel obstruction. 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8491"/>
            <a:ext cx="10515600" cy="95534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Cytoreductive</a:t>
            </a:r>
            <a:r>
              <a:rPr lang="en-US" sz="3200" b="1" dirty="0">
                <a:solidFill>
                  <a:srgbClr val="FFFF00"/>
                </a:solidFill>
              </a:rPr>
              <a:t> Surgery </a:t>
            </a:r>
            <a:r>
              <a:rPr lang="en-US" sz="3200" b="1" dirty="0" smtClean="0">
                <a:solidFill>
                  <a:srgbClr val="FFFF00"/>
                </a:solidFill>
              </a:rPr>
              <a:t>(Debulking )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Intestinal Resection? </a:t>
            </a:r>
            <a:endParaRPr lang="fa-IR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1982005"/>
            <a:ext cx="9537700" cy="3961595"/>
          </a:xfrm>
        </p:spPr>
        <p:txBody>
          <a:bodyPr/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Intestinal Resection </a:t>
            </a:r>
            <a:r>
              <a:rPr lang="en-US" sz="3200" dirty="0" smtClean="0">
                <a:solidFill>
                  <a:schemeClr val="bg1"/>
                </a:solidFill>
              </a:rPr>
              <a:t>of </a:t>
            </a:r>
            <a:r>
              <a:rPr lang="en-US" sz="3200" dirty="0">
                <a:solidFill>
                  <a:srgbClr val="FFFF00"/>
                </a:solidFill>
              </a:rPr>
              <a:t>focal </a:t>
            </a:r>
            <a:r>
              <a:rPr lang="en-US" sz="3200" dirty="0" err="1" smtClean="0">
                <a:solidFill>
                  <a:srgbClr val="FFFF00"/>
                </a:solidFill>
              </a:rPr>
              <a:t>metastesis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of </a:t>
            </a:r>
            <a:r>
              <a:rPr lang="en-US" sz="3200" dirty="0" smtClean="0">
                <a:solidFill>
                  <a:schemeClr val="bg1"/>
                </a:solidFill>
              </a:rPr>
              <a:t>small </a:t>
            </a:r>
            <a:r>
              <a:rPr lang="en-US" sz="3200" dirty="0">
                <a:solidFill>
                  <a:schemeClr val="bg1"/>
                </a:solidFill>
              </a:rPr>
              <a:t>or large intestine should be performed if that would permit the removal of all or most of the abdominal metastases and leave the patient with </a:t>
            </a:r>
            <a:r>
              <a:rPr lang="en-US" sz="3200" dirty="0">
                <a:solidFill>
                  <a:srgbClr val="FFFF00"/>
                </a:solidFill>
              </a:rPr>
              <a:t>optimal </a:t>
            </a:r>
            <a:r>
              <a:rPr lang="en-US" sz="3200" dirty="0" err="1">
                <a:solidFill>
                  <a:srgbClr val="FFFF00"/>
                </a:solidFill>
              </a:rPr>
              <a:t>cytoreduction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at the end of </a:t>
            </a:r>
            <a:r>
              <a:rPr lang="en-US" sz="3200" dirty="0" smtClean="0">
                <a:solidFill>
                  <a:schemeClr val="bg1"/>
                </a:solidFill>
              </a:rPr>
              <a:t>surgery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Resection </a:t>
            </a:r>
            <a:r>
              <a:rPr lang="en-US" sz="3200" dirty="0">
                <a:solidFill>
                  <a:schemeClr val="bg1"/>
                </a:solidFill>
              </a:rPr>
              <a:t>of one or more of these segments of </a:t>
            </a:r>
            <a:r>
              <a:rPr lang="en-US" sz="3200" dirty="0" smtClean="0">
                <a:solidFill>
                  <a:schemeClr val="bg1"/>
                </a:solidFill>
              </a:rPr>
              <a:t>bowel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may be necessary .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650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365" y="143058"/>
            <a:ext cx="10515600" cy="90197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Outcome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0" y="1811383"/>
            <a:ext cx="10920549" cy="4647474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All </a:t>
            </a:r>
            <a:r>
              <a:rPr lang="en-US" sz="3600" dirty="0">
                <a:solidFill>
                  <a:schemeClr val="bg1"/>
                </a:solidFill>
              </a:rPr>
              <a:t>retrospective studies indicate that the </a:t>
            </a:r>
            <a:r>
              <a:rPr lang="en-US" sz="3600" dirty="0" smtClean="0">
                <a:solidFill>
                  <a:srgbClr val="FFFF00"/>
                </a:solidFill>
              </a:rPr>
              <a:t>largest diameter </a:t>
            </a:r>
            <a:r>
              <a:rPr lang="en-US" sz="3600" dirty="0">
                <a:solidFill>
                  <a:schemeClr val="bg1"/>
                </a:solidFill>
              </a:rPr>
              <a:t>of the </a:t>
            </a:r>
            <a:r>
              <a:rPr lang="en-US" sz="3600" dirty="0" smtClean="0">
                <a:solidFill>
                  <a:srgbClr val="FFFF00"/>
                </a:solidFill>
              </a:rPr>
              <a:t>residual </a:t>
            </a:r>
            <a:r>
              <a:rPr lang="en-US" sz="3600" dirty="0">
                <a:solidFill>
                  <a:srgbClr val="FFFF00"/>
                </a:solidFill>
              </a:rPr>
              <a:t>tumor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before </a:t>
            </a:r>
            <a:r>
              <a:rPr lang="en-US" sz="3600" dirty="0">
                <a:solidFill>
                  <a:schemeClr val="bg1"/>
                </a:solidFill>
              </a:rPr>
              <a:t>the initiation of </a:t>
            </a:r>
            <a:r>
              <a:rPr lang="en-US" sz="3600" dirty="0">
                <a:solidFill>
                  <a:srgbClr val="FFFF00"/>
                </a:solidFill>
              </a:rPr>
              <a:t>chemotherapy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is significantly related to the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PFS </a:t>
            </a:r>
            <a:r>
              <a:rPr lang="en-US" sz="3600" dirty="0">
                <a:solidFill>
                  <a:schemeClr val="bg1"/>
                </a:solidFill>
              </a:rPr>
              <a:t>in patients with advanced </a:t>
            </a:r>
            <a:r>
              <a:rPr lang="en-US" sz="3600" dirty="0" smtClean="0">
                <a:solidFill>
                  <a:schemeClr val="bg1"/>
                </a:solidFill>
              </a:rPr>
              <a:t>ovarian cancer.</a:t>
            </a:r>
          </a:p>
          <a:p>
            <a:pPr marL="0" indent="0" algn="just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The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FFFF00"/>
                </a:solidFill>
              </a:rPr>
              <a:t>quality of life </a:t>
            </a:r>
            <a:r>
              <a:rPr lang="en-US" sz="3600" dirty="0">
                <a:solidFill>
                  <a:schemeClr val="bg1"/>
                </a:solidFill>
              </a:rPr>
              <a:t>may be significantly enhanced by the </a:t>
            </a:r>
            <a:r>
              <a:rPr lang="en-US" sz="3600" dirty="0">
                <a:solidFill>
                  <a:srgbClr val="FFFF00"/>
                </a:solidFill>
              </a:rPr>
              <a:t>removal of bulky </a:t>
            </a:r>
            <a:r>
              <a:rPr lang="en-US" sz="3600" dirty="0">
                <a:solidFill>
                  <a:schemeClr val="bg1"/>
                </a:solidFill>
              </a:rPr>
              <a:t>tumor masses from the pelvis and upper </a:t>
            </a:r>
            <a:r>
              <a:rPr lang="en-US" sz="3600" dirty="0" smtClean="0">
                <a:solidFill>
                  <a:schemeClr val="bg1"/>
                </a:solidFill>
              </a:rPr>
              <a:t>abdomen .</a:t>
            </a:r>
          </a:p>
          <a:p>
            <a:pPr marL="0" indent="0" algn="just">
              <a:buNone/>
            </a:pPr>
            <a:endParaRPr lang="en-US" sz="3600" dirty="0"/>
          </a:p>
          <a:p>
            <a:pPr algn="just"/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10277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158" y="399144"/>
            <a:ext cx="10998926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In Summary</a:t>
            </a:r>
          </a:p>
          <a:p>
            <a:pPr algn="ctr"/>
            <a:endParaRPr lang="en-US" sz="2800" b="1" dirty="0" smtClean="0">
              <a:solidFill>
                <a:srgbClr val="FFFF00"/>
              </a:solidFill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Screening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by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transvaginal </a:t>
            </a:r>
            <a:r>
              <a:rPr lang="en-US" sz="2800" dirty="0">
                <a:solidFill>
                  <a:srgbClr val="FFFF00"/>
                </a:solidFill>
              </a:rPr>
              <a:t>ultrasound </a:t>
            </a:r>
            <a:r>
              <a:rPr lang="en-US" sz="2800" dirty="0">
                <a:solidFill>
                  <a:schemeClr val="bg1"/>
                </a:solidFill>
              </a:rPr>
              <a:t>alone or in </a:t>
            </a:r>
            <a:r>
              <a:rPr lang="en-US" sz="2800" dirty="0" smtClean="0">
                <a:solidFill>
                  <a:schemeClr val="bg1"/>
                </a:solidFill>
              </a:rPr>
              <a:t>combination </a:t>
            </a:r>
            <a:r>
              <a:rPr lang="en-US" sz="2800" dirty="0">
                <a:solidFill>
                  <a:schemeClr val="bg1"/>
                </a:solidFill>
              </a:rPr>
              <a:t>with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CA-125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for early ovarian cancer detection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has </a:t>
            </a:r>
            <a:r>
              <a:rPr lang="en-US" sz="2800" dirty="0" smtClean="0">
                <a:solidFill>
                  <a:srgbClr val="FFFF00"/>
                </a:solidFill>
              </a:rPr>
              <a:t>not </a:t>
            </a:r>
            <a:r>
              <a:rPr lang="en-US" sz="2800" dirty="0">
                <a:solidFill>
                  <a:srgbClr val="FFFF00"/>
                </a:solidFill>
              </a:rPr>
              <a:t>proven </a:t>
            </a:r>
            <a:r>
              <a:rPr lang="en-US" sz="2800" dirty="0" smtClean="0">
                <a:solidFill>
                  <a:schemeClr val="bg1"/>
                </a:solidFill>
              </a:rPr>
              <a:t>effective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Most hereditary </a:t>
            </a:r>
            <a:r>
              <a:rPr lang="en-US" sz="2800" dirty="0" smtClean="0">
                <a:solidFill>
                  <a:schemeClr val="bg1"/>
                </a:solidFill>
              </a:rPr>
              <a:t>cancers </a:t>
            </a:r>
            <a:r>
              <a:rPr lang="en-US" sz="2800" dirty="0">
                <a:solidFill>
                  <a:schemeClr val="bg1"/>
                </a:solidFill>
              </a:rPr>
              <a:t>result </a:t>
            </a:r>
            <a:r>
              <a:rPr lang="en-US" sz="2800" dirty="0" smtClean="0">
                <a:solidFill>
                  <a:schemeClr val="bg1"/>
                </a:solidFill>
              </a:rPr>
              <a:t>from mutations </a:t>
            </a:r>
            <a:r>
              <a:rPr lang="en-US" sz="2800" dirty="0">
                <a:solidFill>
                  <a:schemeClr val="bg1"/>
                </a:solidFill>
              </a:rPr>
              <a:t>in </a:t>
            </a:r>
            <a:r>
              <a:rPr lang="en-US" sz="2800" dirty="0" smtClean="0">
                <a:solidFill>
                  <a:srgbClr val="FFFF00"/>
                </a:solidFill>
              </a:rPr>
              <a:t>BRCA1 </a:t>
            </a:r>
            <a:r>
              <a:rPr lang="en-US" sz="2800" dirty="0">
                <a:solidFill>
                  <a:srgbClr val="FFFF00"/>
                </a:solidFill>
              </a:rPr>
              <a:t>or BRCA2 </a:t>
            </a:r>
            <a:r>
              <a:rPr lang="en-US" sz="2800" dirty="0" smtClean="0">
                <a:solidFill>
                  <a:schemeClr val="bg1"/>
                </a:solidFill>
              </a:rPr>
              <a:t>genes.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 Genetic </a:t>
            </a:r>
            <a:r>
              <a:rPr lang="en-US" sz="2800" dirty="0">
                <a:solidFill>
                  <a:srgbClr val="FFFF00"/>
                </a:solidFill>
              </a:rPr>
              <a:t>counseling </a:t>
            </a:r>
            <a:r>
              <a:rPr lang="en-US" sz="2800" dirty="0">
                <a:solidFill>
                  <a:schemeClr val="bg1"/>
                </a:solidFill>
              </a:rPr>
              <a:t>is </a:t>
            </a:r>
            <a:r>
              <a:rPr lang="en-US" sz="2800" dirty="0" smtClean="0">
                <a:solidFill>
                  <a:schemeClr val="bg1"/>
                </a:solidFill>
              </a:rPr>
              <a:t>recommended for all </a:t>
            </a:r>
            <a:r>
              <a:rPr lang="en-US" sz="2800" dirty="0">
                <a:solidFill>
                  <a:schemeClr val="bg1"/>
                </a:solidFill>
              </a:rPr>
              <a:t>women with </a:t>
            </a:r>
            <a:r>
              <a:rPr lang="en-US" sz="2800" dirty="0" smtClean="0">
                <a:solidFill>
                  <a:schemeClr val="bg1"/>
                </a:solidFill>
              </a:rPr>
              <a:t>ovarian/fallopian </a:t>
            </a:r>
            <a:r>
              <a:rPr lang="en-US" sz="2800" dirty="0" smtClean="0">
                <a:solidFill>
                  <a:schemeClr val="bg1"/>
                </a:solidFill>
              </a:rPr>
              <a:t>tube/peritoneal </a:t>
            </a:r>
            <a:r>
              <a:rPr lang="en-US" sz="2800" dirty="0">
                <a:solidFill>
                  <a:schemeClr val="bg1"/>
                </a:solidFill>
              </a:rPr>
              <a:t>epithelial cancer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 Prophylactic </a:t>
            </a:r>
            <a:r>
              <a:rPr lang="en-US" sz="2800" dirty="0">
                <a:solidFill>
                  <a:srgbClr val="FFFF00"/>
                </a:solidFill>
              </a:rPr>
              <a:t>BSO </a:t>
            </a:r>
            <a:r>
              <a:rPr lang="en-US" sz="2800" dirty="0" smtClean="0">
                <a:solidFill>
                  <a:schemeClr val="bg1"/>
                </a:solidFill>
              </a:rPr>
              <a:t>in high- risk reduces 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  <a:r>
              <a:rPr lang="en-US" sz="2800" dirty="0">
                <a:solidFill>
                  <a:srgbClr val="FFFF00"/>
                </a:solidFill>
              </a:rPr>
              <a:t>gynecologic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cancer by </a:t>
            </a:r>
            <a:r>
              <a:rPr lang="en-US" sz="2800" dirty="0">
                <a:solidFill>
                  <a:srgbClr val="FFFF00"/>
                </a:solidFill>
              </a:rPr>
              <a:t>96</a:t>
            </a:r>
            <a:r>
              <a:rPr lang="en-US" sz="2800" dirty="0" smtClean="0">
                <a:solidFill>
                  <a:srgbClr val="FFFF00"/>
                </a:solidFill>
              </a:rPr>
              <a:t>% and 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FFFF00"/>
                </a:solidFill>
              </a:rPr>
              <a:t>breast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cancer by </a:t>
            </a:r>
            <a:r>
              <a:rPr lang="en-US" sz="2800" dirty="0">
                <a:solidFill>
                  <a:srgbClr val="FFFF00"/>
                </a:solidFill>
              </a:rPr>
              <a:t>50% to 80</a:t>
            </a:r>
            <a:r>
              <a:rPr lang="en-US" sz="2800" dirty="0" smtClean="0">
                <a:solidFill>
                  <a:srgbClr val="FFFF00"/>
                </a:solidFill>
              </a:rPr>
              <a:t>%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Staging Surgery for Primary early Carcinoma </a:t>
            </a:r>
            <a:r>
              <a:rPr lang="en-US" sz="2800" dirty="0">
                <a:solidFill>
                  <a:srgbClr val="FFFF00"/>
                </a:solidFill>
              </a:rPr>
              <a:t>(I , II)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/>
                </a:solidFill>
              </a:rPr>
              <a:t>Cytoreductive</a:t>
            </a:r>
            <a:r>
              <a:rPr lang="en-US" sz="2800" dirty="0">
                <a:solidFill>
                  <a:schemeClr val="bg1"/>
                </a:solidFill>
              </a:rPr>
              <a:t> Surgery (Debulking) for Advanced-Stage Disease</a:t>
            </a:r>
            <a:r>
              <a:rPr lang="en-US" sz="2800" dirty="0">
                <a:solidFill>
                  <a:srgbClr val="FFFF00"/>
                </a:solidFill>
              </a:rPr>
              <a:t>( III , IV)</a:t>
            </a:r>
            <a:endParaRPr lang="fa-IR" sz="2800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    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57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95761L_09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01475" y="489132"/>
            <a:ext cx="5931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solidFill>
                  <a:srgbClr val="FFFF00"/>
                </a:solidFill>
                <a:latin typeface="Brush Script MT" pitchFamily="66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8895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Overview</a:t>
            </a:r>
            <a:br>
              <a:rPr lang="en-US" b="1" dirty="0">
                <a:solidFill>
                  <a:srgbClr val="FFFF00"/>
                </a:solidFill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1863"/>
            <a:ext cx="10515600" cy="4167051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1"/>
                </a:solidFill>
              </a:rPr>
              <a:t>The peak age incidence of invasive </a:t>
            </a:r>
            <a:r>
              <a:rPr lang="en-US" sz="4000" dirty="0" smtClean="0">
                <a:solidFill>
                  <a:schemeClr val="bg1"/>
                </a:solidFill>
              </a:rPr>
              <a:t>epithelial</a:t>
            </a:r>
          </a:p>
          <a:p>
            <a:pPr marL="0" indent="0" algn="just">
              <a:buNone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chemeClr val="bg1"/>
                </a:solidFill>
              </a:rPr>
              <a:t>ovarian cancer is approximately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FF00"/>
                </a:solidFill>
              </a:rPr>
              <a:t>60 years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</a:rPr>
              <a:t>lifetime risk </a:t>
            </a:r>
            <a:r>
              <a:rPr lang="en-US" sz="4000" dirty="0">
                <a:solidFill>
                  <a:schemeClr val="bg1"/>
                </a:solidFill>
              </a:rPr>
              <a:t>of ovarian cancer is </a:t>
            </a:r>
            <a:r>
              <a:rPr lang="en-US" sz="4000" dirty="0">
                <a:solidFill>
                  <a:srgbClr val="FFFF00"/>
                </a:solidFill>
              </a:rPr>
              <a:t>1% to 1.5% 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5515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09"/>
            <a:ext cx="10515600" cy="95045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Epithelial </a:t>
            </a:r>
            <a:r>
              <a:rPr lang="en-US" sz="3600" b="1" dirty="0" smtClean="0">
                <a:solidFill>
                  <a:srgbClr val="FFFF00"/>
                </a:solidFill>
              </a:rPr>
              <a:t>Ovarian </a:t>
            </a:r>
            <a:r>
              <a:rPr lang="en-US" sz="3600" b="1" dirty="0" smtClean="0">
                <a:solidFill>
                  <a:srgbClr val="FFFF00"/>
                </a:solidFill>
              </a:rPr>
              <a:t>Cancers Origin</a:t>
            </a:r>
            <a:endParaRPr lang="fa-IR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232"/>
            <a:ext cx="10515600" cy="4821919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previously </a:t>
            </a:r>
            <a:r>
              <a:rPr lang="en-US" sz="3200" dirty="0">
                <a:solidFill>
                  <a:schemeClr val="bg1"/>
                </a:solidFill>
              </a:rPr>
              <a:t>thought to be derived from 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     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1-</a:t>
            </a:r>
            <a:r>
              <a:rPr lang="en-US" sz="3200" dirty="0" smtClean="0"/>
              <a:t>  </a:t>
            </a:r>
            <a:r>
              <a:rPr lang="en-US" sz="3200" dirty="0" err="1" smtClean="0">
                <a:solidFill>
                  <a:srgbClr val="FFFF00"/>
                </a:solidFill>
              </a:rPr>
              <a:t>coelomic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epithelium 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on </a:t>
            </a:r>
            <a:r>
              <a:rPr lang="en-US" sz="3200" dirty="0">
                <a:solidFill>
                  <a:schemeClr val="bg1"/>
                </a:solidFill>
              </a:rPr>
              <a:t>the surface of the ovary or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</a:t>
            </a:r>
            <a:r>
              <a:rPr lang="en-US" sz="3200" dirty="0" smtClean="0">
                <a:solidFill>
                  <a:schemeClr val="bg1"/>
                </a:solidFill>
              </a:rPr>
              <a:t>2- ovarian </a:t>
            </a:r>
            <a:r>
              <a:rPr lang="en-US" sz="3200" dirty="0">
                <a:solidFill>
                  <a:srgbClr val="FFFF00"/>
                </a:solidFill>
              </a:rPr>
              <a:t>inclusion </a:t>
            </a:r>
            <a:r>
              <a:rPr lang="en-US" sz="3200" dirty="0" smtClean="0">
                <a:solidFill>
                  <a:srgbClr val="FFFF00"/>
                </a:solidFill>
              </a:rPr>
              <a:t>cysts</a:t>
            </a:r>
          </a:p>
          <a:p>
            <a:pPr marL="0" indent="0" algn="just">
              <a:buNone/>
            </a:pPr>
            <a:endParaRPr lang="en-US" sz="3200" dirty="0">
              <a:solidFill>
                <a:srgbClr val="FFFF00"/>
              </a:solidFill>
            </a:endParaRPr>
          </a:p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It </a:t>
            </a:r>
            <a:r>
              <a:rPr lang="en-US" sz="3200" dirty="0">
                <a:solidFill>
                  <a:schemeClr val="bg1"/>
                </a:solidFill>
              </a:rPr>
              <a:t>is now apparent that most </a:t>
            </a:r>
            <a:r>
              <a:rPr lang="en-US" sz="3200" dirty="0">
                <a:solidFill>
                  <a:srgbClr val="FFFF00"/>
                </a:solidFill>
              </a:rPr>
              <a:t>serous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carcinomas originate from the </a:t>
            </a:r>
            <a:r>
              <a:rPr lang="en-US" sz="3200" dirty="0">
                <a:solidFill>
                  <a:srgbClr val="FFFF00"/>
                </a:solidFill>
              </a:rPr>
              <a:t>fallopian tube </a:t>
            </a:r>
            <a:r>
              <a:rPr lang="en-US" sz="3200" dirty="0" smtClean="0">
                <a:solidFill>
                  <a:schemeClr val="bg1"/>
                </a:solidFill>
              </a:rPr>
              <a:t>,while </a:t>
            </a:r>
            <a:r>
              <a:rPr lang="en-US" sz="3200" dirty="0">
                <a:solidFill>
                  <a:schemeClr val="bg1"/>
                </a:solidFill>
              </a:rPr>
              <a:t>other </a:t>
            </a:r>
            <a:r>
              <a:rPr lang="en-US" sz="3200" dirty="0" smtClean="0">
                <a:solidFill>
                  <a:schemeClr val="bg1"/>
                </a:solidFill>
              </a:rPr>
              <a:t>subtypes as </a:t>
            </a:r>
            <a:r>
              <a:rPr lang="en-US" sz="3200" dirty="0" smtClean="0">
                <a:solidFill>
                  <a:srgbClr val="FFFF00"/>
                </a:solidFill>
              </a:rPr>
              <a:t>clear cell </a:t>
            </a:r>
            <a:r>
              <a:rPr lang="en-US" sz="3200" dirty="0" smtClean="0">
                <a:solidFill>
                  <a:schemeClr val="bg1"/>
                </a:solidFill>
              </a:rPr>
              <a:t>and </a:t>
            </a:r>
            <a:r>
              <a:rPr lang="en-US" sz="3200" dirty="0" err="1" smtClean="0">
                <a:solidFill>
                  <a:srgbClr val="FFFF00"/>
                </a:solidFill>
              </a:rPr>
              <a:t>endometrioid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are derived from </a:t>
            </a:r>
            <a:r>
              <a:rPr lang="en-US" sz="3200" dirty="0" smtClean="0">
                <a:solidFill>
                  <a:srgbClr val="FFFF00"/>
                </a:solidFill>
              </a:rPr>
              <a:t>endometriosis. </a:t>
            </a:r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54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Pathology </a:t>
            </a:r>
            <a:r>
              <a:rPr lang="en-US" sz="4800" b="1" dirty="0" smtClean="0">
                <a:solidFill>
                  <a:srgbClr val="FFFF00"/>
                </a:solidFill>
              </a:rPr>
              <a:t>of Epithelial Invasive </a:t>
            </a:r>
            <a:r>
              <a:rPr lang="en-US" sz="4800" b="1" dirty="0">
                <a:solidFill>
                  <a:srgbClr val="FFFF00"/>
                </a:solidFill>
              </a:rPr>
              <a:t>Cancer</a:t>
            </a:r>
            <a:endParaRPr lang="fa-IR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9933"/>
            <a:ext cx="9403079" cy="3701415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Serous(75% - 80%)</a:t>
            </a:r>
            <a:endParaRPr lang="en-US" sz="3600" dirty="0">
              <a:solidFill>
                <a:schemeClr val="bg1"/>
              </a:solidFill>
            </a:endParaRPr>
          </a:p>
          <a:p>
            <a:pPr algn="just"/>
            <a:r>
              <a:rPr lang="en-US" sz="3600" dirty="0" err="1" smtClean="0">
                <a:solidFill>
                  <a:schemeClr val="bg1"/>
                </a:solidFill>
              </a:rPr>
              <a:t>endometrioid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(10%),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clear </a:t>
            </a:r>
            <a:r>
              <a:rPr lang="en-US" sz="3600" dirty="0">
                <a:solidFill>
                  <a:schemeClr val="bg1"/>
                </a:solidFill>
              </a:rPr>
              <a:t>cell (5%),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mucinous </a:t>
            </a:r>
            <a:r>
              <a:rPr lang="en-US" sz="3600" dirty="0">
                <a:solidFill>
                  <a:schemeClr val="bg1"/>
                </a:solidFill>
              </a:rPr>
              <a:t>(5%),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transitional</a:t>
            </a:r>
            <a:r>
              <a:rPr lang="en-US" sz="3600" dirty="0">
                <a:solidFill>
                  <a:schemeClr val="bg1"/>
                </a:solidFill>
              </a:rPr>
              <a:t>, and undifferentiated </a:t>
            </a:r>
            <a:r>
              <a:rPr lang="en-US" sz="3600" dirty="0" smtClean="0">
                <a:solidFill>
                  <a:schemeClr val="bg1"/>
                </a:solidFill>
              </a:rPr>
              <a:t> less </a:t>
            </a:r>
            <a:r>
              <a:rPr lang="en-US" sz="3600" dirty="0">
                <a:solidFill>
                  <a:schemeClr val="bg1"/>
                </a:solidFill>
              </a:rPr>
              <a:t>than 1</a:t>
            </a:r>
            <a:r>
              <a:rPr lang="en-US" sz="3600" dirty="0" smtClean="0">
                <a:solidFill>
                  <a:schemeClr val="bg1"/>
                </a:solidFill>
              </a:rPr>
              <a:t>%</a:t>
            </a:r>
            <a:endParaRPr lang="fa-I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06830"/>
            <a:ext cx="10515600" cy="116323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Screening?</a:t>
            </a:r>
            <a:endParaRPr lang="fa-IR" sz="6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43483"/>
            <a:ext cx="10709367" cy="4231194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>
                <a:solidFill>
                  <a:schemeClr val="bg1"/>
                </a:solidFill>
              </a:rPr>
              <a:t>use of </a:t>
            </a:r>
            <a:r>
              <a:rPr lang="en-US" sz="3200" dirty="0">
                <a:solidFill>
                  <a:srgbClr val="FFFF00"/>
                </a:solidFill>
              </a:rPr>
              <a:t>transvaginal ultrasound </a:t>
            </a:r>
            <a:r>
              <a:rPr lang="en-US" sz="3200" dirty="0">
                <a:solidFill>
                  <a:schemeClr val="bg1"/>
                </a:solidFill>
              </a:rPr>
              <a:t>alone or in </a:t>
            </a:r>
            <a:r>
              <a:rPr lang="en-US" sz="3200" dirty="0" smtClean="0">
                <a:solidFill>
                  <a:schemeClr val="bg1"/>
                </a:solidFill>
              </a:rPr>
              <a:t>combination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with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CA-125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for early ovarian cancer detection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has </a:t>
            </a:r>
            <a:r>
              <a:rPr lang="en-US" sz="3200" dirty="0" smtClean="0">
                <a:solidFill>
                  <a:srgbClr val="FFFF00"/>
                </a:solidFill>
              </a:rPr>
              <a:t>not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 </a:t>
            </a:r>
            <a:r>
              <a:rPr lang="en-US" sz="3200" dirty="0">
                <a:solidFill>
                  <a:srgbClr val="FFFF00"/>
                </a:solidFill>
              </a:rPr>
              <a:t>proven </a:t>
            </a:r>
            <a:r>
              <a:rPr lang="en-US" sz="3200" dirty="0">
                <a:solidFill>
                  <a:schemeClr val="bg1"/>
                </a:solidFill>
              </a:rPr>
              <a:t>effective in average-risk women to decrease </a:t>
            </a:r>
            <a:r>
              <a:rPr lang="en-US" sz="3200" dirty="0" smtClean="0">
                <a:solidFill>
                  <a:schemeClr val="bg1"/>
                </a:solidFill>
              </a:rPr>
              <a:t>mortality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>
                <a:solidFill>
                  <a:schemeClr val="bg1"/>
                </a:solidFill>
              </a:rPr>
              <a:t>from ovarian cancer, instead there are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harms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to this strategy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>
                <a:solidFill>
                  <a:schemeClr val="bg1"/>
                </a:solidFill>
              </a:rPr>
              <a:t>including </a:t>
            </a:r>
            <a:r>
              <a:rPr lang="en-US" sz="3200" dirty="0">
                <a:solidFill>
                  <a:srgbClr val="FFFF00"/>
                </a:solidFill>
              </a:rPr>
              <a:t>false-positive </a:t>
            </a:r>
            <a:r>
              <a:rPr lang="en-US" sz="3200" dirty="0">
                <a:solidFill>
                  <a:schemeClr val="bg1"/>
                </a:solidFill>
              </a:rPr>
              <a:t>results and more invasive </a:t>
            </a:r>
            <a:r>
              <a:rPr lang="en-US" sz="3200" dirty="0" smtClean="0">
                <a:solidFill>
                  <a:schemeClr val="bg1"/>
                </a:solidFill>
              </a:rPr>
              <a:t>procedures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>
                <a:solidFill>
                  <a:schemeClr val="bg1"/>
                </a:solidFill>
              </a:rPr>
              <a:t>being performed such as surgery 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fa-I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89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Genetic </a:t>
            </a:r>
            <a:r>
              <a:rPr lang="en-US" sz="6000" b="1" dirty="0">
                <a:solidFill>
                  <a:srgbClr val="FFFF00"/>
                </a:solidFill>
              </a:rPr>
              <a:t>Risk</a:t>
            </a:r>
            <a:r>
              <a:rPr lang="en-US" sz="6000" b="1" dirty="0" smtClean="0">
                <a:solidFill>
                  <a:srgbClr val="FFFF00"/>
                </a:solidFill>
              </a:rPr>
              <a:t> and Ovarian Cancer? </a:t>
            </a:r>
            <a:endParaRPr lang="fa-IR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563" y="1041400"/>
            <a:ext cx="10515600" cy="53975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</a:t>
            </a:r>
            <a:r>
              <a:rPr lang="en-US" dirty="0">
                <a:solidFill>
                  <a:schemeClr val="bg1"/>
                </a:solidFill>
              </a:rPr>
              <a:t>epithelial ovarian cancers are </a:t>
            </a:r>
            <a:r>
              <a:rPr lang="en-US" dirty="0">
                <a:solidFill>
                  <a:srgbClr val="FFFF00"/>
                </a:solidFill>
              </a:rPr>
              <a:t>sporadic,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but up to </a:t>
            </a:r>
            <a:r>
              <a:rPr lang="en-US" dirty="0">
                <a:solidFill>
                  <a:srgbClr val="FFFF00"/>
                </a:solidFill>
              </a:rPr>
              <a:t>one-quarter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of cases may be associated with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germline mutations </a:t>
            </a:r>
            <a:r>
              <a:rPr lang="en-US" dirty="0">
                <a:solidFill>
                  <a:schemeClr val="bg1"/>
                </a:solidFill>
              </a:rPr>
              <a:t>in predisposing genes and may be hereditary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Most hereditary </a:t>
            </a:r>
            <a:r>
              <a:rPr lang="en-US" dirty="0">
                <a:solidFill>
                  <a:schemeClr val="bg1"/>
                </a:solidFill>
              </a:rPr>
              <a:t>ovarian cancers result from pathogenic mutations in either the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BRCA1 or BRCA2 </a:t>
            </a:r>
            <a:r>
              <a:rPr lang="en-US" dirty="0">
                <a:solidFill>
                  <a:schemeClr val="bg1"/>
                </a:solidFill>
              </a:rPr>
              <a:t>genes. 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15%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of women with </a:t>
            </a:r>
            <a:r>
              <a:rPr lang="en-US" dirty="0" smtClean="0">
                <a:solidFill>
                  <a:srgbClr val="FFFF00"/>
                </a:solidFill>
              </a:rPr>
              <a:t>high-grade </a:t>
            </a:r>
            <a:r>
              <a:rPr lang="en-US" dirty="0" err="1" smtClean="0">
                <a:solidFill>
                  <a:srgbClr val="FFFF00"/>
                </a:solidFill>
              </a:rPr>
              <a:t>nonmucinous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ovarian cancers have germline mutations in </a:t>
            </a:r>
            <a:r>
              <a:rPr lang="en-US" dirty="0" smtClean="0">
                <a:solidFill>
                  <a:srgbClr val="FFFF00"/>
                </a:solidFill>
              </a:rPr>
              <a:t>BRCA1/BRCA2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40</a:t>
            </a:r>
            <a:r>
              <a:rPr lang="en-US" dirty="0">
                <a:solidFill>
                  <a:srgbClr val="FFFF00"/>
                </a:solidFill>
              </a:rPr>
              <a:t>%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of these women </a:t>
            </a:r>
            <a:r>
              <a:rPr lang="en-US" dirty="0">
                <a:solidFill>
                  <a:srgbClr val="FFFF00"/>
                </a:solidFill>
              </a:rPr>
              <a:t>do not have </a:t>
            </a:r>
            <a:r>
              <a:rPr lang="en-US" dirty="0">
                <a:solidFill>
                  <a:schemeClr val="bg1"/>
                </a:solidFill>
              </a:rPr>
              <a:t>a family history of </a:t>
            </a:r>
            <a:r>
              <a:rPr lang="en-US" dirty="0">
                <a:solidFill>
                  <a:srgbClr val="FFFF00"/>
                </a:solidFill>
              </a:rPr>
              <a:t>breast/ovarian </a:t>
            </a:r>
            <a:r>
              <a:rPr lang="en-US" dirty="0" smtClean="0">
                <a:solidFill>
                  <a:srgbClr val="FFFF00"/>
                </a:solidFill>
              </a:rPr>
              <a:t>cancer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Hereditary ovarian, </a:t>
            </a:r>
            <a:r>
              <a:rPr lang="en-US" dirty="0">
                <a:solidFill>
                  <a:schemeClr val="bg1"/>
                </a:solidFill>
              </a:rPr>
              <a:t>particularly </a:t>
            </a:r>
            <a:r>
              <a:rPr lang="en-US" dirty="0" smtClean="0">
                <a:solidFill>
                  <a:schemeClr val="bg1"/>
                </a:solidFill>
              </a:rPr>
              <a:t>caused </a:t>
            </a:r>
            <a:r>
              <a:rPr lang="en-US" dirty="0">
                <a:solidFill>
                  <a:schemeClr val="bg1"/>
                </a:solidFill>
              </a:rPr>
              <a:t>by </a:t>
            </a:r>
            <a:r>
              <a:rPr lang="en-US" dirty="0">
                <a:solidFill>
                  <a:srgbClr val="FFFF00"/>
                </a:solidFill>
              </a:rPr>
              <a:t>BRCA1 </a:t>
            </a:r>
            <a:r>
              <a:rPr lang="en-US" dirty="0" smtClean="0">
                <a:solidFill>
                  <a:srgbClr val="FFFF00"/>
                </a:solidFill>
              </a:rPr>
              <a:t>mutations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 younger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age, typically about 10 years earlier than sporadic </a:t>
            </a:r>
            <a:r>
              <a:rPr lang="en-US" dirty="0" smtClean="0">
                <a:solidFill>
                  <a:schemeClr val="bg1"/>
                </a:solidFill>
              </a:rPr>
              <a:t>one.</a:t>
            </a:r>
            <a:endParaRPr lang="en-US" dirty="0">
              <a:solidFill>
                <a:schemeClr val="bg1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182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9102</TotalTime>
  <Words>2216</Words>
  <Application>Microsoft Office PowerPoint</Application>
  <PresentationFormat>Widescreen</PresentationFormat>
  <Paragraphs>247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Brush Script MT</vt:lpstr>
      <vt:lpstr>Calibri</vt:lpstr>
      <vt:lpstr>Calibri Light</vt:lpstr>
      <vt:lpstr>Times New Roman</vt:lpstr>
      <vt:lpstr>Wingdings</vt:lpstr>
      <vt:lpstr>Office Theme</vt:lpstr>
      <vt:lpstr>Presentation</vt:lpstr>
      <vt:lpstr>PowerPoint Presentation</vt:lpstr>
      <vt:lpstr>Outline of this lecture</vt:lpstr>
      <vt:lpstr>PowerPoint Presentation</vt:lpstr>
      <vt:lpstr>Overview </vt:lpstr>
      <vt:lpstr>Epithelial Ovarian Cancers Origin</vt:lpstr>
      <vt:lpstr>Pathology of Epithelial Invasive Cancer</vt:lpstr>
      <vt:lpstr>Screening?</vt:lpstr>
      <vt:lpstr>Genetic Risk and Ovarian Cancer? </vt:lpstr>
      <vt:lpstr>PowerPoint Presentation</vt:lpstr>
      <vt:lpstr>PowerPoint Presentation</vt:lpstr>
      <vt:lpstr>Lynch II Syndrome or Hereditary Nonpolyposis Colon Cancer (HNPCC)</vt:lpstr>
      <vt:lpstr>Prophylactic Salpingo-oophorectomy in High-Risk Women</vt:lpstr>
      <vt:lpstr>ACOG Recommendations</vt:lpstr>
      <vt:lpstr>ACOG Recommendations</vt:lpstr>
      <vt:lpstr>PowerPoint Presentation</vt:lpstr>
      <vt:lpstr>PowerPoint Presentation</vt:lpstr>
      <vt:lpstr>PowerPoint Presentation</vt:lpstr>
      <vt:lpstr>Type of Surgery in Ovarian Cancer</vt:lpstr>
      <vt:lpstr>Initial Staging Surgery for Primary Carcinoma of the Ovary, Fallopian Tube, or Primary Peritoneal Cancer  </vt:lpstr>
      <vt:lpstr>Role of the gynecologic oncologist </vt:lpstr>
      <vt:lpstr>Mode of Surgical Staging</vt:lpstr>
      <vt:lpstr>Technique for Surgical Staging </vt:lpstr>
      <vt:lpstr>Capsule rupture </vt:lpstr>
      <vt:lpstr>Thorough steps  of  surgical staging</vt:lpstr>
      <vt:lpstr>PowerPoint Presentation</vt:lpstr>
      <vt:lpstr>PowerPoint Presentation</vt:lpstr>
      <vt:lpstr>lymphadenectomy</vt:lpstr>
      <vt:lpstr>lymphadenectomy</vt:lpstr>
      <vt:lpstr>Appendectomy</vt:lpstr>
      <vt:lpstr>Hysterectomy and salpingo-oophorectomy </vt:lpstr>
      <vt:lpstr>staging in patients who desire fertility preservation</vt:lpstr>
      <vt:lpstr>Surgery for Advanced stage Cancers (III, IV) </vt:lpstr>
      <vt:lpstr>Cytoreductive Surgery (Debulking)</vt:lpstr>
      <vt:lpstr>Cytoreductive Surgery (Debulking) lymphadenectomy?</vt:lpstr>
      <vt:lpstr> Cytoreductive Surgery  ( Debulking )</vt:lpstr>
      <vt:lpstr>Cytoreductive Surgery (Debulking ) Intestinal Resection? </vt:lpstr>
      <vt:lpstr>Outcome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USERPC</dc:creator>
  <cp:lastModifiedBy>USERPC</cp:lastModifiedBy>
  <cp:revision>218</cp:revision>
  <dcterms:created xsi:type="dcterms:W3CDTF">2020-11-12T15:26:45Z</dcterms:created>
  <dcterms:modified xsi:type="dcterms:W3CDTF">2021-01-18T19:30:18Z</dcterms:modified>
</cp:coreProperties>
</file>